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56" r:id="rId2"/>
    <p:sldId id="588" r:id="rId3"/>
    <p:sldId id="584" r:id="rId4"/>
    <p:sldId id="459" r:id="rId5"/>
    <p:sldId id="423" r:id="rId6"/>
    <p:sldId id="424" r:id="rId7"/>
    <p:sldId id="425" r:id="rId8"/>
    <p:sldId id="426" r:id="rId9"/>
    <p:sldId id="428" r:id="rId10"/>
    <p:sldId id="429" r:id="rId11"/>
    <p:sldId id="430" r:id="rId12"/>
    <p:sldId id="427" r:id="rId13"/>
    <p:sldId id="433" r:id="rId14"/>
    <p:sldId id="434" r:id="rId15"/>
    <p:sldId id="548" r:id="rId16"/>
    <p:sldId id="550" r:id="rId17"/>
    <p:sldId id="549" r:id="rId18"/>
    <p:sldId id="551" r:id="rId19"/>
    <p:sldId id="552" r:id="rId20"/>
    <p:sldId id="462" r:id="rId21"/>
    <p:sldId id="586" r:id="rId22"/>
    <p:sldId id="587" r:id="rId23"/>
    <p:sldId id="463" r:id="rId24"/>
    <p:sldId id="528" r:id="rId25"/>
    <p:sldId id="529" r:id="rId26"/>
    <p:sldId id="530" r:id="rId27"/>
    <p:sldId id="531" r:id="rId28"/>
    <p:sldId id="532" r:id="rId29"/>
    <p:sldId id="536" r:id="rId30"/>
    <p:sldId id="543" r:id="rId31"/>
    <p:sldId id="573" r:id="rId32"/>
    <p:sldId id="443" r:id="rId33"/>
    <p:sldId id="545" r:id="rId34"/>
    <p:sldId id="546" r:id="rId35"/>
    <p:sldId id="444" r:id="rId36"/>
    <p:sldId id="442" r:id="rId37"/>
    <p:sldId id="445" r:id="rId38"/>
    <p:sldId id="446" r:id="rId39"/>
    <p:sldId id="452" r:id="rId40"/>
    <p:sldId id="448" r:id="rId41"/>
    <p:sldId id="449" r:id="rId42"/>
    <p:sldId id="451" r:id="rId43"/>
    <p:sldId id="450" r:id="rId44"/>
    <p:sldId id="453" r:id="rId45"/>
    <p:sldId id="454" r:id="rId46"/>
    <p:sldId id="455" r:id="rId47"/>
    <p:sldId id="457" r:id="rId48"/>
    <p:sldId id="592" r:id="rId49"/>
    <p:sldId id="557" r:id="rId50"/>
    <p:sldId id="595" r:id="rId51"/>
    <p:sldId id="594" r:id="rId52"/>
    <p:sldId id="597" r:id="rId53"/>
    <p:sldId id="599" r:id="rId54"/>
    <p:sldId id="600" r:id="rId55"/>
    <p:sldId id="602" r:id="rId56"/>
    <p:sldId id="603" r:id="rId57"/>
    <p:sldId id="601" r:id="rId58"/>
    <p:sldId id="598" r:id="rId59"/>
    <p:sldId id="604" r:id="rId60"/>
    <p:sldId id="611" r:id="rId61"/>
    <p:sldId id="609" r:id="rId62"/>
    <p:sldId id="606" r:id="rId63"/>
    <p:sldId id="607" r:id="rId64"/>
    <p:sldId id="612" r:id="rId65"/>
    <p:sldId id="613" r:id="rId66"/>
    <p:sldId id="458" r:id="rId67"/>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6" autoAdjust="0"/>
    <p:restoredTop sz="70515" autoAdjust="0"/>
  </p:normalViewPr>
  <p:slideViewPr>
    <p:cSldViewPr>
      <p:cViewPr varScale="1">
        <p:scale>
          <a:sx n="52" d="100"/>
          <a:sy n="52" d="100"/>
        </p:scale>
        <p:origin x="1098" y="7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80" d="100"/>
        <a:sy n="80" d="100"/>
      </p:scale>
      <p:origin x="0" y="-9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EFE56-CA62-4536-8D71-5F8C07A57479}" type="doc">
      <dgm:prSet loTypeId="urn:microsoft.com/office/officeart/2005/8/layout/process2" loCatId="process" qsTypeId="urn:microsoft.com/office/officeart/2005/8/quickstyle/simple1" qsCatId="simple" csTypeId="urn:microsoft.com/office/officeart/2005/8/colors/accent1_2" csCatId="accent1" phldr="1"/>
      <dgm:spPr/>
    </dgm:pt>
    <dgm:pt modelId="{9B529471-1A9E-40DF-A985-C1413DC1240F}">
      <dgm:prSet phldrT="[Text]"/>
      <dgm:spPr/>
      <dgm:t>
        <a:bodyPr/>
        <a:lstStyle/>
        <a:p>
          <a:r>
            <a:rPr lang="en-GB" dirty="0" smtClean="0"/>
            <a:t>Experimental task</a:t>
          </a:r>
          <a:endParaRPr lang="en-GB" dirty="0"/>
        </a:p>
      </dgm:t>
    </dgm:pt>
    <dgm:pt modelId="{241535C6-1755-43F9-A2C7-C3CF756329A1}" type="parTrans" cxnId="{517B2F5F-D70A-4C03-B4F4-BE8BA5079290}">
      <dgm:prSet/>
      <dgm:spPr/>
      <dgm:t>
        <a:bodyPr/>
        <a:lstStyle/>
        <a:p>
          <a:endParaRPr lang="en-GB"/>
        </a:p>
      </dgm:t>
    </dgm:pt>
    <dgm:pt modelId="{58A8F5D4-EE06-45CF-B6AD-9DC41391660F}" type="sibTrans" cxnId="{517B2F5F-D70A-4C03-B4F4-BE8BA5079290}">
      <dgm:prSet/>
      <dgm:spPr/>
      <dgm:t>
        <a:bodyPr/>
        <a:lstStyle/>
        <a:p>
          <a:endParaRPr lang="en-GB"/>
        </a:p>
      </dgm:t>
    </dgm:pt>
    <dgm:pt modelId="{1AA24E8D-653F-4568-A8B4-1579D05A6DE0}">
      <dgm:prSet phldrT="[Text]"/>
      <dgm:spPr/>
      <dgm:t>
        <a:bodyPr/>
        <a:lstStyle/>
        <a:p>
          <a:r>
            <a:rPr lang="en-GB" dirty="0" smtClean="0"/>
            <a:t>Inference on the task information</a:t>
          </a:r>
          <a:endParaRPr lang="en-GB" dirty="0"/>
        </a:p>
      </dgm:t>
    </dgm:pt>
    <dgm:pt modelId="{C08BC259-3F78-44A7-83AC-75D68A2A3FCA}" type="parTrans" cxnId="{CC7B7C87-092E-44BE-B779-BB5F507E3652}">
      <dgm:prSet/>
      <dgm:spPr/>
      <dgm:t>
        <a:bodyPr/>
        <a:lstStyle/>
        <a:p>
          <a:endParaRPr lang="en-GB"/>
        </a:p>
      </dgm:t>
    </dgm:pt>
    <dgm:pt modelId="{AD5B51E5-2789-4193-91E5-838D28D6837D}" type="sibTrans" cxnId="{CC7B7C87-092E-44BE-B779-BB5F507E3652}">
      <dgm:prSet/>
      <dgm:spPr/>
      <dgm:t>
        <a:bodyPr/>
        <a:lstStyle/>
        <a:p>
          <a:endParaRPr lang="en-GB"/>
        </a:p>
      </dgm:t>
    </dgm:pt>
    <dgm:pt modelId="{75B948DC-A185-4D42-8ED8-87FD065FE252}">
      <dgm:prSet phldrT="[Text]"/>
      <dgm:spPr/>
      <dgm:t>
        <a:bodyPr/>
        <a:lstStyle/>
        <a:p>
          <a:r>
            <a:rPr lang="en-GB" dirty="0" smtClean="0"/>
            <a:t>Output judgment</a:t>
          </a:r>
          <a:endParaRPr lang="en-GB" dirty="0"/>
        </a:p>
      </dgm:t>
    </dgm:pt>
    <dgm:pt modelId="{C3F53482-780D-4361-9631-2F9145CE969B}" type="parTrans" cxnId="{3FD228D0-4C6D-4239-A12B-689AB14BCA2F}">
      <dgm:prSet/>
      <dgm:spPr/>
      <dgm:t>
        <a:bodyPr/>
        <a:lstStyle/>
        <a:p>
          <a:endParaRPr lang="en-GB"/>
        </a:p>
      </dgm:t>
    </dgm:pt>
    <dgm:pt modelId="{EEBB0ED0-FBAA-4178-B0B6-062339B531FD}" type="sibTrans" cxnId="{3FD228D0-4C6D-4239-A12B-689AB14BCA2F}">
      <dgm:prSet/>
      <dgm:spPr/>
      <dgm:t>
        <a:bodyPr/>
        <a:lstStyle/>
        <a:p>
          <a:endParaRPr lang="en-GB"/>
        </a:p>
      </dgm:t>
    </dgm:pt>
    <dgm:pt modelId="{3A874D42-4782-4533-8943-04160E4B4DBE}" type="pres">
      <dgm:prSet presAssocID="{7EEEFE56-CA62-4536-8D71-5F8C07A57479}" presName="linearFlow" presStyleCnt="0">
        <dgm:presLayoutVars>
          <dgm:resizeHandles val="exact"/>
        </dgm:presLayoutVars>
      </dgm:prSet>
      <dgm:spPr/>
    </dgm:pt>
    <dgm:pt modelId="{139037E3-AC04-4F7A-8D58-F66708324527}" type="pres">
      <dgm:prSet presAssocID="{9B529471-1A9E-40DF-A985-C1413DC1240F}" presName="node" presStyleLbl="node1" presStyleIdx="0" presStyleCnt="3">
        <dgm:presLayoutVars>
          <dgm:bulletEnabled val="1"/>
        </dgm:presLayoutVars>
      </dgm:prSet>
      <dgm:spPr/>
      <dgm:t>
        <a:bodyPr/>
        <a:lstStyle/>
        <a:p>
          <a:endParaRPr lang="en-GB"/>
        </a:p>
      </dgm:t>
    </dgm:pt>
    <dgm:pt modelId="{14125450-F369-40D5-B4C3-78C6A1CE4735}" type="pres">
      <dgm:prSet presAssocID="{58A8F5D4-EE06-45CF-B6AD-9DC41391660F}" presName="sibTrans" presStyleLbl="sibTrans2D1" presStyleIdx="0" presStyleCnt="2"/>
      <dgm:spPr/>
      <dgm:t>
        <a:bodyPr/>
        <a:lstStyle/>
        <a:p>
          <a:endParaRPr lang="en-GB"/>
        </a:p>
      </dgm:t>
    </dgm:pt>
    <dgm:pt modelId="{063A6987-EEA8-4A8C-A2DB-31FFF0EBE101}" type="pres">
      <dgm:prSet presAssocID="{58A8F5D4-EE06-45CF-B6AD-9DC41391660F}" presName="connectorText" presStyleLbl="sibTrans2D1" presStyleIdx="0" presStyleCnt="2"/>
      <dgm:spPr/>
      <dgm:t>
        <a:bodyPr/>
        <a:lstStyle/>
        <a:p>
          <a:endParaRPr lang="en-GB"/>
        </a:p>
      </dgm:t>
    </dgm:pt>
    <dgm:pt modelId="{E99E9682-7E97-4567-9ABE-96549D9B5D8A}" type="pres">
      <dgm:prSet presAssocID="{1AA24E8D-653F-4568-A8B4-1579D05A6DE0}" presName="node" presStyleLbl="node1" presStyleIdx="1" presStyleCnt="3">
        <dgm:presLayoutVars>
          <dgm:bulletEnabled val="1"/>
        </dgm:presLayoutVars>
      </dgm:prSet>
      <dgm:spPr/>
      <dgm:t>
        <a:bodyPr/>
        <a:lstStyle/>
        <a:p>
          <a:endParaRPr lang="en-GB"/>
        </a:p>
      </dgm:t>
    </dgm:pt>
    <dgm:pt modelId="{EE253B2C-148E-431E-9C04-9EE789B6B4B0}" type="pres">
      <dgm:prSet presAssocID="{AD5B51E5-2789-4193-91E5-838D28D6837D}" presName="sibTrans" presStyleLbl="sibTrans2D1" presStyleIdx="1" presStyleCnt="2"/>
      <dgm:spPr/>
      <dgm:t>
        <a:bodyPr/>
        <a:lstStyle/>
        <a:p>
          <a:endParaRPr lang="en-GB"/>
        </a:p>
      </dgm:t>
    </dgm:pt>
    <dgm:pt modelId="{4F6AD458-8936-4CB1-BC0D-C16BC84AA80A}" type="pres">
      <dgm:prSet presAssocID="{AD5B51E5-2789-4193-91E5-838D28D6837D}" presName="connectorText" presStyleLbl="sibTrans2D1" presStyleIdx="1" presStyleCnt="2"/>
      <dgm:spPr/>
      <dgm:t>
        <a:bodyPr/>
        <a:lstStyle/>
        <a:p>
          <a:endParaRPr lang="en-GB"/>
        </a:p>
      </dgm:t>
    </dgm:pt>
    <dgm:pt modelId="{167BDDBC-8A43-495D-9D92-B3A1F7085F21}" type="pres">
      <dgm:prSet presAssocID="{75B948DC-A185-4D42-8ED8-87FD065FE252}" presName="node" presStyleLbl="node1" presStyleIdx="2" presStyleCnt="3">
        <dgm:presLayoutVars>
          <dgm:bulletEnabled val="1"/>
        </dgm:presLayoutVars>
      </dgm:prSet>
      <dgm:spPr/>
      <dgm:t>
        <a:bodyPr/>
        <a:lstStyle/>
        <a:p>
          <a:endParaRPr lang="en-GB"/>
        </a:p>
      </dgm:t>
    </dgm:pt>
  </dgm:ptLst>
  <dgm:cxnLst>
    <dgm:cxn modelId="{CC7B7C87-092E-44BE-B779-BB5F507E3652}" srcId="{7EEEFE56-CA62-4536-8D71-5F8C07A57479}" destId="{1AA24E8D-653F-4568-A8B4-1579D05A6DE0}" srcOrd="1" destOrd="0" parTransId="{C08BC259-3F78-44A7-83AC-75D68A2A3FCA}" sibTransId="{AD5B51E5-2789-4193-91E5-838D28D6837D}"/>
    <dgm:cxn modelId="{517B2F5F-D70A-4C03-B4F4-BE8BA5079290}" srcId="{7EEEFE56-CA62-4536-8D71-5F8C07A57479}" destId="{9B529471-1A9E-40DF-A985-C1413DC1240F}" srcOrd="0" destOrd="0" parTransId="{241535C6-1755-43F9-A2C7-C3CF756329A1}" sibTransId="{58A8F5D4-EE06-45CF-B6AD-9DC41391660F}"/>
    <dgm:cxn modelId="{DB87C1AC-3D8C-F042-A47C-0E200BE4D290}" type="presOf" srcId="{AD5B51E5-2789-4193-91E5-838D28D6837D}" destId="{EE253B2C-148E-431E-9C04-9EE789B6B4B0}" srcOrd="0" destOrd="0" presId="urn:microsoft.com/office/officeart/2005/8/layout/process2"/>
    <dgm:cxn modelId="{713A3A5D-C977-384C-82B4-8654A022BE94}" type="presOf" srcId="{58A8F5D4-EE06-45CF-B6AD-9DC41391660F}" destId="{14125450-F369-40D5-B4C3-78C6A1CE4735}" srcOrd="0" destOrd="0" presId="urn:microsoft.com/office/officeart/2005/8/layout/process2"/>
    <dgm:cxn modelId="{04589971-56E4-0648-8EF9-9A32E57FB286}" type="presOf" srcId="{AD5B51E5-2789-4193-91E5-838D28D6837D}" destId="{4F6AD458-8936-4CB1-BC0D-C16BC84AA80A}" srcOrd="1" destOrd="0" presId="urn:microsoft.com/office/officeart/2005/8/layout/process2"/>
    <dgm:cxn modelId="{DA30E1B7-7209-5B43-835F-30CE8607EAB9}" type="presOf" srcId="{7EEEFE56-CA62-4536-8D71-5F8C07A57479}" destId="{3A874D42-4782-4533-8943-04160E4B4DBE}" srcOrd="0" destOrd="0" presId="urn:microsoft.com/office/officeart/2005/8/layout/process2"/>
    <dgm:cxn modelId="{8CF7AD14-7242-9348-BECF-9FE96D29529D}" type="presOf" srcId="{75B948DC-A185-4D42-8ED8-87FD065FE252}" destId="{167BDDBC-8A43-495D-9D92-B3A1F7085F21}" srcOrd="0" destOrd="0" presId="urn:microsoft.com/office/officeart/2005/8/layout/process2"/>
    <dgm:cxn modelId="{63F5C266-4C55-F34F-B3CF-037D2D2BAE0F}" type="presOf" srcId="{1AA24E8D-653F-4568-A8B4-1579D05A6DE0}" destId="{E99E9682-7E97-4567-9ABE-96549D9B5D8A}" srcOrd="0" destOrd="0" presId="urn:microsoft.com/office/officeart/2005/8/layout/process2"/>
    <dgm:cxn modelId="{847C6E2F-B299-1245-AC6C-BB0FD16D9174}" type="presOf" srcId="{58A8F5D4-EE06-45CF-B6AD-9DC41391660F}" destId="{063A6987-EEA8-4A8C-A2DB-31FFF0EBE101}" srcOrd="1" destOrd="0" presId="urn:microsoft.com/office/officeart/2005/8/layout/process2"/>
    <dgm:cxn modelId="{A5585CAD-6640-8A49-9ABC-7ED7825211A5}" type="presOf" srcId="{9B529471-1A9E-40DF-A985-C1413DC1240F}" destId="{139037E3-AC04-4F7A-8D58-F66708324527}" srcOrd="0" destOrd="0" presId="urn:microsoft.com/office/officeart/2005/8/layout/process2"/>
    <dgm:cxn modelId="{3FD228D0-4C6D-4239-A12B-689AB14BCA2F}" srcId="{7EEEFE56-CA62-4536-8D71-5F8C07A57479}" destId="{75B948DC-A185-4D42-8ED8-87FD065FE252}" srcOrd="2" destOrd="0" parTransId="{C3F53482-780D-4361-9631-2F9145CE969B}" sibTransId="{EEBB0ED0-FBAA-4178-B0B6-062339B531FD}"/>
    <dgm:cxn modelId="{94B1C52E-8F83-5247-9175-34EEDD4B114C}" type="presParOf" srcId="{3A874D42-4782-4533-8943-04160E4B4DBE}" destId="{139037E3-AC04-4F7A-8D58-F66708324527}" srcOrd="0" destOrd="0" presId="urn:microsoft.com/office/officeart/2005/8/layout/process2"/>
    <dgm:cxn modelId="{EEB094F6-C708-8248-A0F9-721F84A5D2CD}" type="presParOf" srcId="{3A874D42-4782-4533-8943-04160E4B4DBE}" destId="{14125450-F369-40D5-B4C3-78C6A1CE4735}" srcOrd="1" destOrd="0" presId="urn:microsoft.com/office/officeart/2005/8/layout/process2"/>
    <dgm:cxn modelId="{24AB54E5-4D2E-D241-A45D-50D1A1AA3EFF}" type="presParOf" srcId="{14125450-F369-40D5-B4C3-78C6A1CE4735}" destId="{063A6987-EEA8-4A8C-A2DB-31FFF0EBE101}" srcOrd="0" destOrd="0" presId="urn:microsoft.com/office/officeart/2005/8/layout/process2"/>
    <dgm:cxn modelId="{469786CB-C49D-E342-8F04-69D4F2A3CA93}" type="presParOf" srcId="{3A874D42-4782-4533-8943-04160E4B4DBE}" destId="{E99E9682-7E97-4567-9ABE-96549D9B5D8A}" srcOrd="2" destOrd="0" presId="urn:microsoft.com/office/officeart/2005/8/layout/process2"/>
    <dgm:cxn modelId="{A25FDEB7-64C0-FA4A-B1DD-6ACA1504D52A}" type="presParOf" srcId="{3A874D42-4782-4533-8943-04160E4B4DBE}" destId="{EE253B2C-148E-431E-9C04-9EE789B6B4B0}" srcOrd="3" destOrd="0" presId="urn:microsoft.com/office/officeart/2005/8/layout/process2"/>
    <dgm:cxn modelId="{62E814AC-0BDC-054E-AD62-55992BF423A3}" type="presParOf" srcId="{EE253B2C-148E-431E-9C04-9EE789B6B4B0}" destId="{4F6AD458-8936-4CB1-BC0D-C16BC84AA80A}" srcOrd="0" destOrd="0" presId="urn:microsoft.com/office/officeart/2005/8/layout/process2"/>
    <dgm:cxn modelId="{05B191D2-F153-6842-9F81-641BEA5907BF}" type="presParOf" srcId="{3A874D42-4782-4533-8943-04160E4B4DBE}" destId="{167BDDBC-8A43-495D-9D92-B3A1F7085F2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EFE56-CA62-4536-8D71-5F8C07A57479}" type="doc">
      <dgm:prSet loTypeId="urn:microsoft.com/office/officeart/2005/8/layout/process2" loCatId="process" qsTypeId="urn:microsoft.com/office/officeart/2005/8/quickstyle/simple1" qsCatId="simple" csTypeId="urn:microsoft.com/office/officeart/2005/8/colors/accent1_2" csCatId="accent1" phldr="1"/>
      <dgm:spPr/>
    </dgm:pt>
    <dgm:pt modelId="{9B529471-1A9E-40DF-A985-C1413DC1240F}">
      <dgm:prSet phldrT="[Text]"/>
      <dgm:spPr/>
      <dgm:t>
        <a:bodyPr/>
        <a:lstStyle/>
        <a:p>
          <a:r>
            <a:rPr lang="en-GB" dirty="0" smtClean="0"/>
            <a:t>Experimental task</a:t>
          </a:r>
          <a:endParaRPr lang="en-GB" dirty="0"/>
        </a:p>
      </dgm:t>
    </dgm:pt>
    <dgm:pt modelId="{241535C6-1755-43F9-A2C7-C3CF756329A1}" type="parTrans" cxnId="{517B2F5F-D70A-4C03-B4F4-BE8BA5079290}">
      <dgm:prSet/>
      <dgm:spPr/>
      <dgm:t>
        <a:bodyPr/>
        <a:lstStyle/>
        <a:p>
          <a:endParaRPr lang="en-GB"/>
        </a:p>
      </dgm:t>
    </dgm:pt>
    <dgm:pt modelId="{58A8F5D4-EE06-45CF-B6AD-9DC41391660F}" type="sibTrans" cxnId="{517B2F5F-D70A-4C03-B4F4-BE8BA5079290}">
      <dgm:prSet/>
      <dgm:spPr/>
      <dgm:t>
        <a:bodyPr/>
        <a:lstStyle/>
        <a:p>
          <a:endParaRPr lang="en-GB"/>
        </a:p>
      </dgm:t>
    </dgm:pt>
    <dgm:pt modelId="{5E5FB618-437B-4AA3-83FA-F051AE9C20C0}">
      <dgm:prSet phldrT="[Text]"/>
      <dgm:spPr/>
      <dgm:t>
        <a:bodyPr/>
        <a:lstStyle/>
        <a:p>
          <a:r>
            <a:rPr lang="en-GB" dirty="0" smtClean="0"/>
            <a:t>Inference about experimenter’s intended meaning</a:t>
          </a:r>
          <a:endParaRPr lang="en-GB" dirty="0"/>
        </a:p>
      </dgm:t>
    </dgm:pt>
    <dgm:pt modelId="{0AECFF59-6769-4BC6-B4A8-38952370BCAB}" type="parTrans" cxnId="{D9567191-2A80-44FE-8F3B-EA40E7D10FAE}">
      <dgm:prSet/>
      <dgm:spPr/>
      <dgm:t>
        <a:bodyPr/>
        <a:lstStyle/>
        <a:p>
          <a:endParaRPr lang="en-GB"/>
        </a:p>
      </dgm:t>
    </dgm:pt>
    <dgm:pt modelId="{4F4FB5F4-8613-4BA6-8E90-4E82AF9A91DB}" type="sibTrans" cxnId="{D9567191-2A80-44FE-8F3B-EA40E7D10FAE}">
      <dgm:prSet/>
      <dgm:spPr/>
      <dgm:t>
        <a:bodyPr/>
        <a:lstStyle/>
        <a:p>
          <a:endParaRPr lang="en-GB"/>
        </a:p>
      </dgm:t>
    </dgm:pt>
    <dgm:pt modelId="{1AA24E8D-653F-4568-A8B4-1579D05A6DE0}">
      <dgm:prSet phldrT="[Text]"/>
      <dgm:spPr/>
      <dgm:t>
        <a:bodyPr/>
        <a:lstStyle/>
        <a:p>
          <a:r>
            <a:rPr lang="en-GB" dirty="0" smtClean="0"/>
            <a:t>Inference </a:t>
          </a:r>
          <a:r>
            <a:rPr lang="en-GB" i="1" dirty="0" smtClean="0"/>
            <a:t>on the basis of that meaning</a:t>
          </a:r>
          <a:endParaRPr lang="en-GB" i="1" dirty="0"/>
        </a:p>
      </dgm:t>
    </dgm:pt>
    <dgm:pt modelId="{C08BC259-3F78-44A7-83AC-75D68A2A3FCA}" type="parTrans" cxnId="{CC7B7C87-092E-44BE-B779-BB5F507E3652}">
      <dgm:prSet/>
      <dgm:spPr/>
      <dgm:t>
        <a:bodyPr/>
        <a:lstStyle/>
        <a:p>
          <a:endParaRPr lang="en-GB"/>
        </a:p>
      </dgm:t>
    </dgm:pt>
    <dgm:pt modelId="{AD5B51E5-2789-4193-91E5-838D28D6837D}" type="sibTrans" cxnId="{CC7B7C87-092E-44BE-B779-BB5F507E3652}">
      <dgm:prSet/>
      <dgm:spPr/>
      <dgm:t>
        <a:bodyPr/>
        <a:lstStyle/>
        <a:p>
          <a:endParaRPr lang="en-GB"/>
        </a:p>
      </dgm:t>
    </dgm:pt>
    <dgm:pt modelId="{75B948DC-A185-4D42-8ED8-87FD065FE252}">
      <dgm:prSet phldrT="[Text]"/>
      <dgm:spPr/>
      <dgm:t>
        <a:bodyPr/>
        <a:lstStyle/>
        <a:p>
          <a:r>
            <a:rPr lang="en-GB" dirty="0" smtClean="0"/>
            <a:t>Output judgment</a:t>
          </a:r>
          <a:endParaRPr lang="en-GB" dirty="0"/>
        </a:p>
      </dgm:t>
    </dgm:pt>
    <dgm:pt modelId="{C3F53482-780D-4361-9631-2F9145CE969B}" type="parTrans" cxnId="{3FD228D0-4C6D-4239-A12B-689AB14BCA2F}">
      <dgm:prSet/>
      <dgm:spPr/>
      <dgm:t>
        <a:bodyPr/>
        <a:lstStyle/>
        <a:p>
          <a:endParaRPr lang="en-GB"/>
        </a:p>
      </dgm:t>
    </dgm:pt>
    <dgm:pt modelId="{EEBB0ED0-FBAA-4178-B0B6-062339B531FD}" type="sibTrans" cxnId="{3FD228D0-4C6D-4239-A12B-689AB14BCA2F}">
      <dgm:prSet/>
      <dgm:spPr/>
      <dgm:t>
        <a:bodyPr/>
        <a:lstStyle/>
        <a:p>
          <a:endParaRPr lang="en-GB"/>
        </a:p>
      </dgm:t>
    </dgm:pt>
    <dgm:pt modelId="{3A874D42-4782-4533-8943-04160E4B4DBE}" type="pres">
      <dgm:prSet presAssocID="{7EEEFE56-CA62-4536-8D71-5F8C07A57479}" presName="linearFlow" presStyleCnt="0">
        <dgm:presLayoutVars>
          <dgm:resizeHandles val="exact"/>
        </dgm:presLayoutVars>
      </dgm:prSet>
      <dgm:spPr/>
    </dgm:pt>
    <dgm:pt modelId="{139037E3-AC04-4F7A-8D58-F66708324527}" type="pres">
      <dgm:prSet presAssocID="{9B529471-1A9E-40DF-A985-C1413DC1240F}" presName="node" presStyleLbl="node1" presStyleIdx="0" presStyleCnt="4">
        <dgm:presLayoutVars>
          <dgm:bulletEnabled val="1"/>
        </dgm:presLayoutVars>
      </dgm:prSet>
      <dgm:spPr/>
      <dgm:t>
        <a:bodyPr/>
        <a:lstStyle/>
        <a:p>
          <a:endParaRPr lang="en-GB"/>
        </a:p>
      </dgm:t>
    </dgm:pt>
    <dgm:pt modelId="{14125450-F369-40D5-B4C3-78C6A1CE4735}" type="pres">
      <dgm:prSet presAssocID="{58A8F5D4-EE06-45CF-B6AD-9DC41391660F}" presName="sibTrans" presStyleLbl="sibTrans2D1" presStyleIdx="0" presStyleCnt="3"/>
      <dgm:spPr/>
      <dgm:t>
        <a:bodyPr/>
        <a:lstStyle/>
        <a:p>
          <a:endParaRPr lang="en-GB"/>
        </a:p>
      </dgm:t>
    </dgm:pt>
    <dgm:pt modelId="{063A6987-EEA8-4A8C-A2DB-31FFF0EBE101}" type="pres">
      <dgm:prSet presAssocID="{58A8F5D4-EE06-45CF-B6AD-9DC41391660F}" presName="connectorText" presStyleLbl="sibTrans2D1" presStyleIdx="0" presStyleCnt="3"/>
      <dgm:spPr/>
      <dgm:t>
        <a:bodyPr/>
        <a:lstStyle/>
        <a:p>
          <a:endParaRPr lang="en-GB"/>
        </a:p>
      </dgm:t>
    </dgm:pt>
    <dgm:pt modelId="{D22B77B4-9484-4DA2-81FE-6E2C39F50AD1}" type="pres">
      <dgm:prSet presAssocID="{5E5FB618-437B-4AA3-83FA-F051AE9C20C0}" presName="node" presStyleLbl="node1" presStyleIdx="1" presStyleCnt="4">
        <dgm:presLayoutVars>
          <dgm:bulletEnabled val="1"/>
        </dgm:presLayoutVars>
      </dgm:prSet>
      <dgm:spPr/>
      <dgm:t>
        <a:bodyPr/>
        <a:lstStyle/>
        <a:p>
          <a:endParaRPr lang="en-GB"/>
        </a:p>
      </dgm:t>
    </dgm:pt>
    <dgm:pt modelId="{21A8B956-6E64-4D0D-BFF1-8C1DB70B5D6A}" type="pres">
      <dgm:prSet presAssocID="{4F4FB5F4-8613-4BA6-8E90-4E82AF9A91DB}" presName="sibTrans" presStyleLbl="sibTrans2D1" presStyleIdx="1" presStyleCnt="3"/>
      <dgm:spPr/>
      <dgm:t>
        <a:bodyPr/>
        <a:lstStyle/>
        <a:p>
          <a:endParaRPr lang="en-GB"/>
        </a:p>
      </dgm:t>
    </dgm:pt>
    <dgm:pt modelId="{41F9BDC8-7B09-4133-A67F-7F9381442AF1}" type="pres">
      <dgm:prSet presAssocID="{4F4FB5F4-8613-4BA6-8E90-4E82AF9A91DB}" presName="connectorText" presStyleLbl="sibTrans2D1" presStyleIdx="1" presStyleCnt="3"/>
      <dgm:spPr/>
      <dgm:t>
        <a:bodyPr/>
        <a:lstStyle/>
        <a:p>
          <a:endParaRPr lang="en-GB"/>
        </a:p>
      </dgm:t>
    </dgm:pt>
    <dgm:pt modelId="{E99E9682-7E97-4567-9ABE-96549D9B5D8A}" type="pres">
      <dgm:prSet presAssocID="{1AA24E8D-653F-4568-A8B4-1579D05A6DE0}" presName="node" presStyleLbl="node1" presStyleIdx="2" presStyleCnt="4">
        <dgm:presLayoutVars>
          <dgm:bulletEnabled val="1"/>
        </dgm:presLayoutVars>
      </dgm:prSet>
      <dgm:spPr/>
      <dgm:t>
        <a:bodyPr/>
        <a:lstStyle/>
        <a:p>
          <a:endParaRPr lang="en-GB"/>
        </a:p>
      </dgm:t>
    </dgm:pt>
    <dgm:pt modelId="{EE253B2C-148E-431E-9C04-9EE789B6B4B0}" type="pres">
      <dgm:prSet presAssocID="{AD5B51E5-2789-4193-91E5-838D28D6837D}" presName="sibTrans" presStyleLbl="sibTrans2D1" presStyleIdx="2" presStyleCnt="3"/>
      <dgm:spPr/>
      <dgm:t>
        <a:bodyPr/>
        <a:lstStyle/>
        <a:p>
          <a:endParaRPr lang="en-GB"/>
        </a:p>
      </dgm:t>
    </dgm:pt>
    <dgm:pt modelId="{4F6AD458-8936-4CB1-BC0D-C16BC84AA80A}" type="pres">
      <dgm:prSet presAssocID="{AD5B51E5-2789-4193-91E5-838D28D6837D}" presName="connectorText" presStyleLbl="sibTrans2D1" presStyleIdx="2" presStyleCnt="3"/>
      <dgm:spPr/>
      <dgm:t>
        <a:bodyPr/>
        <a:lstStyle/>
        <a:p>
          <a:endParaRPr lang="en-GB"/>
        </a:p>
      </dgm:t>
    </dgm:pt>
    <dgm:pt modelId="{167BDDBC-8A43-495D-9D92-B3A1F7085F21}" type="pres">
      <dgm:prSet presAssocID="{75B948DC-A185-4D42-8ED8-87FD065FE252}" presName="node" presStyleLbl="node1" presStyleIdx="3" presStyleCnt="4">
        <dgm:presLayoutVars>
          <dgm:bulletEnabled val="1"/>
        </dgm:presLayoutVars>
      </dgm:prSet>
      <dgm:spPr/>
      <dgm:t>
        <a:bodyPr/>
        <a:lstStyle/>
        <a:p>
          <a:endParaRPr lang="en-GB"/>
        </a:p>
      </dgm:t>
    </dgm:pt>
  </dgm:ptLst>
  <dgm:cxnLst>
    <dgm:cxn modelId="{FFEB4D0A-BE5A-054B-85B1-B57CF3177CF5}" type="presOf" srcId="{75B948DC-A185-4D42-8ED8-87FD065FE252}" destId="{167BDDBC-8A43-495D-9D92-B3A1F7085F21}" srcOrd="0" destOrd="0" presId="urn:microsoft.com/office/officeart/2005/8/layout/process2"/>
    <dgm:cxn modelId="{5805DB09-A0CC-2E4F-B43F-AFD11A83D2F9}" type="presOf" srcId="{5E5FB618-437B-4AA3-83FA-F051AE9C20C0}" destId="{D22B77B4-9484-4DA2-81FE-6E2C39F50AD1}" srcOrd="0" destOrd="0" presId="urn:microsoft.com/office/officeart/2005/8/layout/process2"/>
    <dgm:cxn modelId="{B0563D7A-416A-B041-B6A6-9670AFEB522A}" type="presOf" srcId="{7EEEFE56-CA62-4536-8D71-5F8C07A57479}" destId="{3A874D42-4782-4533-8943-04160E4B4DBE}" srcOrd="0" destOrd="0" presId="urn:microsoft.com/office/officeart/2005/8/layout/process2"/>
    <dgm:cxn modelId="{B53A4B05-2D79-5045-8FD7-2516F09BA215}" type="presOf" srcId="{AD5B51E5-2789-4193-91E5-838D28D6837D}" destId="{4F6AD458-8936-4CB1-BC0D-C16BC84AA80A}" srcOrd="1" destOrd="0" presId="urn:microsoft.com/office/officeart/2005/8/layout/process2"/>
    <dgm:cxn modelId="{6E5B8D27-E7D2-0F40-AB90-4E7207034F98}" type="presOf" srcId="{AD5B51E5-2789-4193-91E5-838D28D6837D}" destId="{EE253B2C-148E-431E-9C04-9EE789B6B4B0}" srcOrd="0" destOrd="0" presId="urn:microsoft.com/office/officeart/2005/8/layout/process2"/>
    <dgm:cxn modelId="{FA8C24ED-3BE3-994A-81E1-945AF622DE0F}" type="presOf" srcId="{58A8F5D4-EE06-45CF-B6AD-9DC41391660F}" destId="{063A6987-EEA8-4A8C-A2DB-31FFF0EBE101}" srcOrd="1" destOrd="0" presId="urn:microsoft.com/office/officeart/2005/8/layout/process2"/>
    <dgm:cxn modelId="{517B2F5F-D70A-4C03-B4F4-BE8BA5079290}" srcId="{7EEEFE56-CA62-4536-8D71-5F8C07A57479}" destId="{9B529471-1A9E-40DF-A985-C1413DC1240F}" srcOrd="0" destOrd="0" parTransId="{241535C6-1755-43F9-A2C7-C3CF756329A1}" sibTransId="{58A8F5D4-EE06-45CF-B6AD-9DC41391660F}"/>
    <dgm:cxn modelId="{37CBA53F-2D98-5C40-A87E-94745A8857DE}" type="presOf" srcId="{4F4FB5F4-8613-4BA6-8E90-4E82AF9A91DB}" destId="{41F9BDC8-7B09-4133-A67F-7F9381442AF1}" srcOrd="1" destOrd="0" presId="urn:microsoft.com/office/officeart/2005/8/layout/process2"/>
    <dgm:cxn modelId="{D7C794FF-3D5C-4A4B-B818-BF7055421F04}" type="presOf" srcId="{4F4FB5F4-8613-4BA6-8E90-4E82AF9A91DB}" destId="{21A8B956-6E64-4D0D-BFF1-8C1DB70B5D6A}" srcOrd="0" destOrd="0" presId="urn:microsoft.com/office/officeart/2005/8/layout/process2"/>
    <dgm:cxn modelId="{496B4CCC-F680-8245-8C22-6607109FBD41}" type="presOf" srcId="{1AA24E8D-653F-4568-A8B4-1579D05A6DE0}" destId="{E99E9682-7E97-4567-9ABE-96549D9B5D8A}" srcOrd="0" destOrd="0" presId="urn:microsoft.com/office/officeart/2005/8/layout/process2"/>
    <dgm:cxn modelId="{77479404-9F4C-984C-B9E2-E961DC2BF4B8}" type="presOf" srcId="{9B529471-1A9E-40DF-A985-C1413DC1240F}" destId="{139037E3-AC04-4F7A-8D58-F66708324527}" srcOrd="0" destOrd="0" presId="urn:microsoft.com/office/officeart/2005/8/layout/process2"/>
    <dgm:cxn modelId="{0FF1CC43-1834-284E-9353-EB049048556C}" type="presOf" srcId="{58A8F5D4-EE06-45CF-B6AD-9DC41391660F}" destId="{14125450-F369-40D5-B4C3-78C6A1CE4735}" srcOrd="0" destOrd="0" presId="urn:microsoft.com/office/officeart/2005/8/layout/process2"/>
    <dgm:cxn modelId="{D9567191-2A80-44FE-8F3B-EA40E7D10FAE}" srcId="{7EEEFE56-CA62-4536-8D71-5F8C07A57479}" destId="{5E5FB618-437B-4AA3-83FA-F051AE9C20C0}" srcOrd="1" destOrd="0" parTransId="{0AECFF59-6769-4BC6-B4A8-38952370BCAB}" sibTransId="{4F4FB5F4-8613-4BA6-8E90-4E82AF9A91DB}"/>
    <dgm:cxn modelId="{3FD228D0-4C6D-4239-A12B-689AB14BCA2F}" srcId="{7EEEFE56-CA62-4536-8D71-5F8C07A57479}" destId="{75B948DC-A185-4D42-8ED8-87FD065FE252}" srcOrd="3" destOrd="0" parTransId="{C3F53482-780D-4361-9631-2F9145CE969B}" sibTransId="{EEBB0ED0-FBAA-4178-B0B6-062339B531FD}"/>
    <dgm:cxn modelId="{CC7B7C87-092E-44BE-B779-BB5F507E3652}" srcId="{7EEEFE56-CA62-4536-8D71-5F8C07A57479}" destId="{1AA24E8D-653F-4568-A8B4-1579D05A6DE0}" srcOrd="2" destOrd="0" parTransId="{C08BC259-3F78-44A7-83AC-75D68A2A3FCA}" sibTransId="{AD5B51E5-2789-4193-91E5-838D28D6837D}"/>
    <dgm:cxn modelId="{716E5CD1-7623-FD49-AD4A-CC13EEE2BD79}" type="presParOf" srcId="{3A874D42-4782-4533-8943-04160E4B4DBE}" destId="{139037E3-AC04-4F7A-8D58-F66708324527}" srcOrd="0" destOrd="0" presId="urn:microsoft.com/office/officeart/2005/8/layout/process2"/>
    <dgm:cxn modelId="{7BEC25F5-A756-184C-9338-B1B82884723E}" type="presParOf" srcId="{3A874D42-4782-4533-8943-04160E4B4DBE}" destId="{14125450-F369-40D5-B4C3-78C6A1CE4735}" srcOrd="1" destOrd="0" presId="urn:microsoft.com/office/officeart/2005/8/layout/process2"/>
    <dgm:cxn modelId="{08D2A5FE-D400-5247-A5F5-7C4DC97FE785}" type="presParOf" srcId="{14125450-F369-40D5-B4C3-78C6A1CE4735}" destId="{063A6987-EEA8-4A8C-A2DB-31FFF0EBE101}" srcOrd="0" destOrd="0" presId="urn:microsoft.com/office/officeart/2005/8/layout/process2"/>
    <dgm:cxn modelId="{D2217AE4-6BDE-F04E-B705-EFF6EDD48F37}" type="presParOf" srcId="{3A874D42-4782-4533-8943-04160E4B4DBE}" destId="{D22B77B4-9484-4DA2-81FE-6E2C39F50AD1}" srcOrd="2" destOrd="0" presId="urn:microsoft.com/office/officeart/2005/8/layout/process2"/>
    <dgm:cxn modelId="{6DF3A78E-E1F9-7B4C-86B0-2F4EFC0CA356}" type="presParOf" srcId="{3A874D42-4782-4533-8943-04160E4B4DBE}" destId="{21A8B956-6E64-4D0D-BFF1-8C1DB70B5D6A}" srcOrd="3" destOrd="0" presId="urn:microsoft.com/office/officeart/2005/8/layout/process2"/>
    <dgm:cxn modelId="{B602F0C2-F9B2-A947-AAB8-BDE76E21C5CA}" type="presParOf" srcId="{21A8B956-6E64-4D0D-BFF1-8C1DB70B5D6A}" destId="{41F9BDC8-7B09-4133-A67F-7F9381442AF1}" srcOrd="0" destOrd="0" presId="urn:microsoft.com/office/officeart/2005/8/layout/process2"/>
    <dgm:cxn modelId="{515CA459-B7B2-CE44-AA3B-899FE03C94E6}" type="presParOf" srcId="{3A874D42-4782-4533-8943-04160E4B4DBE}" destId="{E99E9682-7E97-4567-9ABE-96549D9B5D8A}" srcOrd="4" destOrd="0" presId="urn:microsoft.com/office/officeart/2005/8/layout/process2"/>
    <dgm:cxn modelId="{7A5F2D2F-B64E-A04F-9554-ECC20B43365E}" type="presParOf" srcId="{3A874D42-4782-4533-8943-04160E4B4DBE}" destId="{EE253B2C-148E-431E-9C04-9EE789B6B4B0}" srcOrd="5" destOrd="0" presId="urn:microsoft.com/office/officeart/2005/8/layout/process2"/>
    <dgm:cxn modelId="{3D493E19-B32A-EC45-A843-31BDBB0F7110}" type="presParOf" srcId="{EE253B2C-148E-431E-9C04-9EE789B6B4B0}" destId="{4F6AD458-8936-4CB1-BC0D-C16BC84AA80A}" srcOrd="0" destOrd="0" presId="urn:microsoft.com/office/officeart/2005/8/layout/process2"/>
    <dgm:cxn modelId="{EE31BAC2-C4A1-C649-97D6-32E0B3D260A9}" type="presParOf" srcId="{3A874D42-4782-4533-8943-04160E4B4DBE}" destId="{167BDDBC-8A43-495D-9D92-B3A1F7085F2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EFE56-CA62-4536-8D71-5F8C07A57479}" type="doc">
      <dgm:prSet loTypeId="urn:microsoft.com/office/officeart/2005/8/layout/process2" loCatId="process" qsTypeId="urn:microsoft.com/office/officeart/2005/8/quickstyle/simple1" qsCatId="simple" csTypeId="urn:microsoft.com/office/officeart/2005/8/colors/accent1_2" csCatId="accent1" phldr="1"/>
      <dgm:spPr/>
    </dgm:pt>
    <dgm:pt modelId="{9B529471-1A9E-40DF-A985-C1413DC1240F}">
      <dgm:prSet phldrT="[Text]"/>
      <dgm:spPr/>
      <dgm:t>
        <a:bodyPr/>
        <a:lstStyle/>
        <a:p>
          <a:r>
            <a:rPr lang="en-GB" dirty="0" smtClean="0"/>
            <a:t>Experimental task</a:t>
          </a:r>
          <a:endParaRPr lang="en-GB" dirty="0"/>
        </a:p>
      </dgm:t>
    </dgm:pt>
    <dgm:pt modelId="{241535C6-1755-43F9-A2C7-C3CF756329A1}" type="parTrans" cxnId="{517B2F5F-D70A-4C03-B4F4-BE8BA5079290}">
      <dgm:prSet/>
      <dgm:spPr/>
      <dgm:t>
        <a:bodyPr/>
        <a:lstStyle/>
        <a:p>
          <a:endParaRPr lang="en-GB"/>
        </a:p>
      </dgm:t>
    </dgm:pt>
    <dgm:pt modelId="{58A8F5D4-EE06-45CF-B6AD-9DC41391660F}" type="sibTrans" cxnId="{517B2F5F-D70A-4C03-B4F4-BE8BA5079290}">
      <dgm:prSet/>
      <dgm:spPr/>
      <dgm:t>
        <a:bodyPr/>
        <a:lstStyle/>
        <a:p>
          <a:endParaRPr lang="en-GB"/>
        </a:p>
      </dgm:t>
    </dgm:pt>
    <dgm:pt modelId="{5E5FB618-437B-4AA3-83FA-F051AE9C20C0}">
      <dgm:prSet phldrT="[Text]"/>
      <dgm:spPr/>
      <dgm:t>
        <a:bodyPr/>
        <a:lstStyle/>
        <a:p>
          <a:r>
            <a:rPr lang="en-GB" dirty="0" smtClean="0"/>
            <a:t>Inference about experimenter’s intended meaning</a:t>
          </a:r>
          <a:endParaRPr lang="en-GB" dirty="0"/>
        </a:p>
      </dgm:t>
    </dgm:pt>
    <dgm:pt modelId="{0AECFF59-6769-4BC6-B4A8-38952370BCAB}" type="parTrans" cxnId="{D9567191-2A80-44FE-8F3B-EA40E7D10FAE}">
      <dgm:prSet/>
      <dgm:spPr/>
      <dgm:t>
        <a:bodyPr/>
        <a:lstStyle/>
        <a:p>
          <a:endParaRPr lang="en-GB"/>
        </a:p>
      </dgm:t>
    </dgm:pt>
    <dgm:pt modelId="{4F4FB5F4-8613-4BA6-8E90-4E82AF9A91DB}" type="sibTrans" cxnId="{D9567191-2A80-44FE-8F3B-EA40E7D10FAE}">
      <dgm:prSet/>
      <dgm:spPr/>
      <dgm:t>
        <a:bodyPr/>
        <a:lstStyle/>
        <a:p>
          <a:endParaRPr lang="en-GB"/>
        </a:p>
      </dgm:t>
    </dgm:pt>
    <dgm:pt modelId="{1AA24E8D-653F-4568-A8B4-1579D05A6DE0}">
      <dgm:prSet phldrT="[Text]"/>
      <dgm:spPr/>
      <dgm:t>
        <a:bodyPr/>
        <a:lstStyle/>
        <a:p>
          <a:r>
            <a:rPr lang="en-GB" dirty="0" smtClean="0"/>
            <a:t>Inference </a:t>
          </a:r>
          <a:r>
            <a:rPr lang="en-GB" i="1" dirty="0" smtClean="0"/>
            <a:t>on the basis of that meaning</a:t>
          </a:r>
          <a:endParaRPr lang="en-GB" i="1" dirty="0"/>
        </a:p>
      </dgm:t>
    </dgm:pt>
    <dgm:pt modelId="{C08BC259-3F78-44A7-83AC-75D68A2A3FCA}" type="parTrans" cxnId="{CC7B7C87-092E-44BE-B779-BB5F507E3652}">
      <dgm:prSet/>
      <dgm:spPr/>
      <dgm:t>
        <a:bodyPr/>
        <a:lstStyle/>
        <a:p>
          <a:endParaRPr lang="en-GB"/>
        </a:p>
      </dgm:t>
    </dgm:pt>
    <dgm:pt modelId="{AD5B51E5-2789-4193-91E5-838D28D6837D}" type="sibTrans" cxnId="{CC7B7C87-092E-44BE-B779-BB5F507E3652}">
      <dgm:prSet/>
      <dgm:spPr/>
      <dgm:t>
        <a:bodyPr/>
        <a:lstStyle/>
        <a:p>
          <a:endParaRPr lang="en-GB"/>
        </a:p>
      </dgm:t>
    </dgm:pt>
    <dgm:pt modelId="{75B948DC-A185-4D42-8ED8-87FD065FE252}">
      <dgm:prSet phldrT="[Text]"/>
      <dgm:spPr/>
      <dgm:t>
        <a:bodyPr/>
        <a:lstStyle/>
        <a:p>
          <a:r>
            <a:rPr lang="en-GB" dirty="0" smtClean="0"/>
            <a:t>Output judgment</a:t>
          </a:r>
          <a:endParaRPr lang="en-GB" dirty="0"/>
        </a:p>
      </dgm:t>
    </dgm:pt>
    <dgm:pt modelId="{C3F53482-780D-4361-9631-2F9145CE969B}" type="parTrans" cxnId="{3FD228D0-4C6D-4239-A12B-689AB14BCA2F}">
      <dgm:prSet/>
      <dgm:spPr/>
      <dgm:t>
        <a:bodyPr/>
        <a:lstStyle/>
        <a:p>
          <a:endParaRPr lang="en-GB"/>
        </a:p>
      </dgm:t>
    </dgm:pt>
    <dgm:pt modelId="{EEBB0ED0-FBAA-4178-B0B6-062339B531FD}" type="sibTrans" cxnId="{3FD228D0-4C6D-4239-A12B-689AB14BCA2F}">
      <dgm:prSet/>
      <dgm:spPr/>
      <dgm:t>
        <a:bodyPr/>
        <a:lstStyle/>
        <a:p>
          <a:endParaRPr lang="en-GB"/>
        </a:p>
      </dgm:t>
    </dgm:pt>
    <dgm:pt modelId="{3A874D42-4782-4533-8943-04160E4B4DBE}" type="pres">
      <dgm:prSet presAssocID="{7EEEFE56-CA62-4536-8D71-5F8C07A57479}" presName="linearFlow" presStyleCnt="0">
        <dgm:presLayoutVars>
          <dgm:resizeHandles val="exact"/>
        </dgm:presLayoutVars>
      </dgm:prSet>
      <dgm:spPr/>
    </dgm:pt>
    <dgm:pt modelId="{139037E3-AC04-4F7A-8D58-F66708324527}" type="pres">
      <dgm:prSet presAssocID="{9B529471-1A9E-40DF-A985-C1413DC1240F}" presName="node" presStyleLbl="node1" presStyleIdx="0" presStyleCnt="4">
        <dgm:presLayoutVars>
          <dgm:bulletEnabled val="1"/>
        </dgm:presLayoutVars>
      </dgm:prSet>
      <dgm:spPr/>
      <dgm:t>
        <a:bodyPr/>
        <a:lstStyle/>
        <a:p>
          <a:endParaRPr lang="en-GB"/>
        </a:p>
      </dgm:t>
    </dgm:pt>
    <dgm:pt modelId="{14125450-F369-40D5-B4C3-78C6A1CE4735}" type="pres">
      <dgm:prSet presAssocID="{58A8F5D4-EE06-45CF-B6AD-9DC41391660F}" presName="sibTrans" presStyleLbl="sibTrans2D1" presStyleIdx="0" presStyleCnt="3"/>
      <dgm:spPr/>
      <dgm:t>
        <a:bodyPr/>
        <a:lstStyle/>
        <a:p>
          <a:endParaRPr lang="en-GB"/>
        </a:p>
      </dgm:t>
    </dgm:pt>
    <dgm:pt modelId="{063A6987-EEA8-4A8C-A2DB-31FFF0EBE101}" type="pres">
      <dgm:prSet presAssocID="{58A8F5D4-EE06-45CF-B6AD-9DC41391660F}" presName="connectorText" presStyleLbl="sibTrans2D1" presStyleIdx="0" presStyleCnt="3"/>
      <dgm:spPr/>
      <dgm:t>
        <a:bodyPr/>
        <a:lstStyle/>
        <a:p>
          <a:endParaRPr lang="en-GB"/>
        </a:p>
      </dgm:t>
    </dgm:pt>
    <dgm:pt modelId="{D22B77B4-9484-4DA2-81FE-6E2C39F50AD1}" type="pres">
      <dgm:prSet presAssocID="{5E5FB618-437B-4AA3-83FA-F051AE9C20C0}" presName="node" presStyleLbl="node1" presStyleIdx="1" presStyleCnt="4">
        <dgm:presLayoutVars>
          <dgm:bulletEnabled val="1"/>
        </dgm:presLayoutVars>
      </dgm:prSet>
      <dgm:spPr/>
      <dgm:t>
        <a:bodyPr/>
        <a:lstStyle/>
        <a:p>
          <a:endParaRPr lang="en-GB"/>
        </a:p>
      </dgm:t>
    </dgm:pt>
    <dgm:pt modelId="{21A8B956-6E64-4D0D-BFF1-8C1DB70B5D6A}" type="pres">
      <dgm:prSet presAssocID="{4F4FB5F4-8613-4BA6-8E90-4E82AF9A91DB}" presName="sibTrans" presStyleLbl="sibTrans2D1" presStyleIdx="1" presStyleCnt="3"/>
      <dgm:spPr/>
      <dgm:t>
        <a:bodyPr/>
        <a:lstStyle/>
        <a:p>
          <a:endParaRPr lang="en-GB"/>
        </a:p>
      </dgm:t>
    </dgm:pt>
    <dgm:pt modelId="{41F9BDC8-7B09-4133-A67F-7F9381442AF1}" type="pres">
      <dgm:prSet presAssocID="{4F4FB5F4-8613-4BA6-8E90-4E82AF9A91DB}" presName="connectorText" presStyleLbl="sibTrans2D1" presStyleIdx="1" presStyleCnt="3"/>
      <dgm:spPr/>
      <dgm:t>
        <a:bodyPr/>
        <a:lstStyle/>
        <a:p>
          <a:endParaRPr lang="en-GB"/>
        </a:p>
      </dgm:t>
    </dgm:pt>
    <dgm:pt modelId="{E99E9682-7E97-4567-9ABE-96549D9B5D8A}" type="pres">
      <dgm:prSet presAssocID="{1AA24E8D-653F-4568-A8B4-1579D05A6DE0}" presName="node" presStyleLbl="node1" presStyleIdx="2" presStyleCnt="4">
        <dgm:presLayoutVars>
          <dgm:bulletEnabled val="1"/>
        </dgm:presLayoutVars>
      </dgm:prSet>
      <dgm:spPr/>
      <dgm:t>
        <a:bodyPr/>
        <a:lstStyle/>
        <a:p>
          <a:endParaRPr lang="en-GB"/>
        </a:p>
      </dgm:t>
    </dgm:pt>
    <dgm:pt modelId="{EE253B2C-148E-431E-9C04-9EE789B6B4B0}" type="pres">
      <dgm:prSet presAssocID="{AD5B51E5-2789-4193-91E5-838D28D6837D}" presName="sibTrans" presStyleLbl="sibTrans2D1" presStyleIdx="2" presStyleCnt="3"/>
      <dgm:spPr/>
      <dgm:t>
        <a:bodyPr/>
        <a:lstStyle/>
        <a:p>
          <a:endParaRPr lang="en-GB"/>
        </a:p>
      </dgm:t>
    </dgm:pt>
    <dgm:pt modelId="{4F6AD458-8936-4CB1-BC0D-C16BC84AA80A}" type="pres">
      <dgm:prSet presAssocID="{AD5B51E5-2789-4193-91E5-838D28D6837D}" presName="connectorText" presStyleLbl="sibTrans2D1" presStyleIdx="2" presStyleCnt="3"/>
      <dgm:spPr/>
      <dgm:t>
        <a:bodyPr/>
        <a:lstStyle/>
        <a:p>
          <a:endParaRPr lang="en-GB"/>
        </a:p>
      </dgm:t>
    </dgm:pt>
    <dgm:pt modelId="{167BDDBC-8A43-495D-9D92-B3A1F7085F21}" type="pres">
      <dgm:prSet presAssocID="{75B948DC-A185-4D42-8ED8-87FD065FE252}" presName="node" presStyleLbl="node1" presStyleIdx="3" presStyleCnt="4">
        <dgm:presLayoutVars>
          <dgm:bulletEnabled val="1"/>
        </dgm:presLayoutVars>
      </dgm:prSet>
      <dgm:spPr/>
      <dgm:t>
        <a:bodyPr/>
        <a:lstStyle/>
        <a:p>
          <a:endParaRPr lang="en-GB"/>
        </a:p>
      </dgm:t>
    </dgm:pt>
  </dgm:ptLst>
  <dgm:cxnLst>
    <dgm:cxn modelId="{FF48F181-F78E-BA47-BEBF-C6603DFF213F}" type="presOf" srcId="{AD5B51E5-2789-4193-91E5-838D28D6837D}" destId="{4F6AD458-8936-4CB1-BC0D-C16BC84AA80A}" srcOrd="1" destOrd="0" presId="urn:microsoft.com/office/officeart/2005/8/layout/process2"/>
    <dgm:cxn modelId="{8F96D59C-3AA4-E94C-82A7-CABB187413D1}" type="presOf" srcId="{4F4FB5F4-8613-4BA6-8E90-4E82AF9A91DB}" destId="{21A8B956-6E64-4D0D-BFF1-8C1DB70B5D6A}" srcOrd="0" destOrd="0" presId="urn:microsoft.com/office/officeart/2005/8/layout/process2"/>
    <dgm:cxn modelId="{39CB6E5B-6D1D-514B-8B0C-DEDEDDAEB611}" type="presOf" srcId="{AD5B51E5-2789-4193-91E5-838D28D6837D}" destId="{EE253B2C-148E-431E-9C04-9EE789B6B4B0}" srcOrd="0" destOrd="0" presId="urn:microsoft.com/office/officeart/2005/8/layout/process2"/>
    <dgm:cxn modelId="{0D4C3862-1172-1F4F-A438-961CE5FC9591}" type="presOf" srcId="{4F4FB5F4-8613-4BA6-8E90-4E82AF9A91DB}" destId="{41F9BDC8-7B09-4133-A67F-7F9381442AF1}" srcOrd="1" destOrd="0" presId="urn:microsoft.com/office/officeart/2005/8/layout/process2"/>
    <dgm:cxn modelId="{AEFAB1C9-8F37-A34A-BC35-4BE1452DF44E}" type="presOf" srcId="{5E5FB618-437B-4AA3-83FA-F051AE9C20C0}" destId="{D22B77B4-9484-4DA2-81FE-6E2C39F50AD1}" srcOrd="0" destOrd="0" presId="urn:microsoft.com/office/officeart/2005/8/layout/process2"/>
    <dgm:cxn modelId="{517B2F5F-D70A-4C03-B4F4-BE8BA5079290}" srcId="{7EEEFE56-CA62-4536-8D71-5F8C07A57479}" destId="{9B529471-1A9E-40DF-A985-C1413DC1240F}" srcOrd="0" destOrd="0" parTransId="{241535C6-1755-43F9-A2C7-C3CF756329A1}" sibTransId="{58A8F5D4-EE06-45CF-B6AD-9DC41391660F}"/>
    <dgm:cxn modelId="{AD7101B8-F0C8-7942-886D-DB0214D1EC99}" type="presOf" srcId="{7EEEFE56-CA62-4536-8D71-5F8C07A57479}" destId="{3A874D42-4782-4533-8943-04160E4B4DBE}" srcOrd="0" destOrd="0" presId="urn:microsoft.com/office/officeart/2005/8/layout/process2"/>
    <dgm:cxn modelId="{BD38D519-D5C9-1248-B77B-BF76D8B31A48}" type="presOf" srcId="{58A8F5D4-EE06-45CF-B6AD-9DC41391660F}" destId="{063A6987-EEA8-4A8C-A2DB-31FFF0EBE101}" srcOrd="1" destOrd="0" presId="urn:microsoft.com/office/officeart/2005/8/layout/process2"/>
    <dgm:cxn modelId="{D9567191-2A80-44FE-8F3B-EA40E7D10FAE}" srcId="{7EEEFE56-CA62-4536-8D71-5F8C07A57479}" destId="{5E5FB618-437B-4AA3-83FA-F051AE9C20C0}" srcOrd="1" destOrd="0" parTransId="{0AECFF59-6769-4BC6-B4A8-38952370BCAB}" sibTransId="{4F4FB5F4-8613-4BA6-8E90-4E82AF9A91DB}"/>
    <dgm:cxn modelId="{C5644665-DA44-594E-B295-575F7053E5B8}" type="presOf" srcId="{58A8F5D4-EE06-45CF-B6AD-9DC41391660F}" destId="{14125450-F369-40D5-B4C3-78C6A1CE4735}" srcOrd="0" destOrd="0" presId="urn:microsoft.com/office/officeart/2005/8/layout/process2"/>
    <dgm:cxn modelId="{5629BC74-B9C9-0E4A-A967-9F6A6BCBA6C5}" type="presOf" srcId="{1AA24E8D-653F-4568-A8B4-1579D05A6DE0}" destId="{E99E9682-7E97-4567-9ABE-96549D9B5D8A}" srcOrd="0" destOrd="0" presId="urn:microsoft.com/office/officeart/2005/8/layout/process2"/>
    <dgm:cxn modelId="{3FD228D0-4C6D-4239-A12B-689AB14BCA2F}" srcId="{7EEEFE56-CA62-4536-8D71-5F8C07A57479}" destId="{75B948DC-A185-4D42-8ED8-87FD065FE252}" srcOrd="3" destOrd="0" parTransId="{C3F53482-780D-4361-9631-2F9145CE969B}" sibTransId="{EEBB0ED0-FBAA-4178-B0B6-062339B531FD}"/>
    <dgm:cxn modelId="{FAE36049-C0AF-EA44-9B58-F06C47434425}" type="presOf" srcId="{75B948DC-A185-4D42-8ED8-87FD065FE252}" destId="{167BDDBC-8A43-495D-9D92-B3A1F7085F21}" srcOrd="0" destOrd="0" presId="urn:microsoft.com/office/officeart/2005/8/layout/process2"/>
    <dgm:cxn modelId="{CC7B7C87-092E-44BE-B779-BB5F507E3652}" srcId="{7EEEFE56-CA62-4536-8D71-5F8C07A57479}" destId="{1AA24E8D-653F-4568-A8B4-1579D05A6DE0}" srcOrd="2" destOrd="0" parTransId="{C08BC259-3F78-44A7-83AC-75D68A2A3FCA}" sibTransId="{AD5B51E5-2789-4193-91E5-838D28D6837D}"/>
    <dgm:cxn modelId="{6C003C22-CA64-624E-B237-6FFAFF8CF5DF}" type="presOf" srcId="{9B529471-1A9E-40DF-A985-C1413DC1240F}" destId="{139037E3-AC04-4F7A-8D58-F66708324527}" srcOrd="0" destOrd="0" presId="urn:microsoft.com/office/officeart/2005/8/layout/process2"/>
    <dgm:cxn modelId="{D6A12005-A684-3F4A-84BF-70F5D08319A8}" type="presParOf" srcId="{3A874D42-4782-4533-8943-04160E4B4DBE}" destId="{139037E3-AC04-4F7A-8D58-F66708324527}" srcOrd="0" destOrd="0" presId="urn:microsoft.com/office/officeart/2005/8/layout/process2"/>
    <dgm:cxn modelId="{1EACBAF9-7B53-B14C-BFBA-0CEF69CF3D00}" type="presParOf" srcId="{3A874D42-4782-4533-8943-04160E4B4DBE}" destId="{14125450-F369-40D5-B4C3-78C6A1CE4735}" srcOrd="1" destOrd="0" presId="urn:microsoft.com/office/officeart/2005/8/layout/process2"/>
    <dgm:cxn modelId="{2ABAB205-1691-7148-ACCD-6741536AA4F8}" type="presParOf" srcId="{14125450-F369-40D5-B4C3-78C6A1CE4735}" destId="{063A6987-EEA8-4A8C-A2DB-31FFF0EBE101}" srcOrd="0" destOrd="0" presId="urn:microsoft.com/office/officeart/2005/8/layout/process2"/>
    <dgm:cxn modelId="{A33438B4-AFC1-294D-8619-B4E8B08048D6}" type="presParOf" srcId="{3A874D42-4782-4533-8943-04160E4B4DBE}" destId="{D22B77B4-9484-4DA2-81FE-6E2C39F50AD1}" srcOrd="2" destOrd="0" presId="urn:microsoft.com/office/officeart/2005/8/layout/process2"/>
    <dgm:cxn modelId="{87A4307F-D695-544D-B6F1-40E7E75BD8A0}" type="presParOf" srcId="{3A874D42-4782-4533-8943-04160E4B4DBE}" destId="{21A8B956-6E64-4D0D-BFF1-8C1DB70B5D6A}" srcOrd="3" destOrd="0" presId="urn:microsoft.com/office/officeart/2005/8/layout/process2"/>
    <dgm:cxn modelId="{F71FEE1F-F62F-B245-8EBF-DC37C730AAAB}" type="presParOf" srcId="{21A8B956-6E64-4D0D-BFF1-8C1DB70B5D6A}" destId="{41F9BDC8-7B09-4133-A67F-7F9381442AF1}" srcOrd="0" destOrd="0" presId="urn:microsoft.com/office/officeart/2005/8/layout/process2"/>
    <dgm:cxn modelId="{B880EB0A-F314-E742-BE28-36D5FD0448F6}" type="presParOf" srcId="{3A874D42-4782-4533-8943-04160E4B4DBE}" destId="{E99E9682-7E97-4567-9ABE-96549D9B5D8A}" srcOrd="4" destOrd="0" presId="urn:microsoft.com/office/officeart/2005/8/layout/process2"/>
    <dgm:cxn modelId="{A3A3B56F-A176-1A41-B09E-92B8ACE5E096}" type="presParOf" srcId="{3A874D42-4782-4533-8943-04160E4B4DBE}" destId="{EE253B2C-148E-431E-9C04-9EE789B6B4B0}" srcOrd="5" destOrd="0" presId="urn:microsoft.com/office/officeart/2005/8/layout/process2"/>
    <dgm:cxn modelId="{9B182CB3-5F35-9947-AE94-2A97FE1C43E8}" type="presParOf" srcId="{EE253B2C-148E-431E-9C04-9EE789B6B4B0}" destId="{4F6AD458-8936-4CB1-BC0D-C16BC84AA80A}" srcOrd="0" destOrd="0" presId="urn:microsoft.com/office/officeart/2005/8/layout/process2"/>
    <dgm:cxn modelId="{1C78B756-0DFA-7545-8DD9-ED98F7646310}" type="presParOf" srcId="{3A874D42-4782-4533-8943-04160E4B4DBE}" destId="{167BDDBC-8A43-495D-9D92-B3A1F7085F2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EFE56-CA62-4536-8D71-5F8C07A57479}" type="doc">
      <dgm:prSet loTypeId="urn:microsoft.com/office/officeart/2005/8/layout/process2" loCatId="process" qsTypeId="urn:microsoft.com/office/officeart/2005/8/quickstyle/simple1" qsCatId="simple" csTypeId="urn:microsoft.com/office/officeart/2005/8/colors/accent1_2" csCatId="accent1" phldr="1"/>
      <dgm:spPr/>
    </dgm:pt>
    <dgm:pt modelId="{9B529471-1A9E-40DF-A985-C1413DC1240F}">
      <dgm:prSet phldrT="[Text]"/>
      <dgm:spPr/>
      <dgm:t>
        <a:bodyPr/>
        <a:lstStyle/>
        <a:p>
          <a:r>
            <a:rPr lang="en-GB" dirty="0" smtClean="0"/>
            <a:t>Experimental task</a:t>
          </a:r>
          <a:endParaRPr lang="en-GB" dirty="0"/>
        </a:p>
      </dgm:t>
    </dgm:pt>
    <dgm:pt modelId="{241535C6-1755-43F9-A2C7-C3CF756329A1}" type="parTrans" cxnId="{517B2F5F-D70A-4C03-B4F4-BE8BA5079290}">
      <dgm:prSet/>
      <dgm:spPr/>
      <dgm:t>
        <a:bodyPr/>
        <a:lstStyle/>
        <a:p>
          <a:endParaRPr lang="en-GB"/>
        </a:p>
      </dgm:t>
    </dgm:pt>
    <dgm:pt modelId="{58A8F5D4-EE06-45CF-B6AD-9DC41391660F}" type="sibTrans" cxnId="{517B2F5F-D70A-4C03-B4F4-BE8BA5079290}">
      <dgm:prSet/>
      <dgm:spPr/>
      <dgm:t>
        <a:bodyPr/>
        <a:lstStyle/>
        <a:p>
          <a:endParaRPr lang="en-GB"/>
        </a:p>
      </dgm:t>
    </dgm:pt>
    <dgm:pt modelId="{5E5FB618-437B-4AA3-83FA-F051AE9C20C0}">
      <dgm:prSet phldrT="[Text]"/>
      <dgm:spPr>
        <a:solidFill>
          <a:srgbClr val="FFFF00"/>
        </a:solidFill>
        <a:ln>
          <a:solidFill>
            <a:srgbClr val="FFFF00"/>
          </a:solidFill>
        </a:ln>
      </dgm:spPr>
      <dgm:t>
        <a:bodyPr/>
        <a:lstStyle/>
        <a:p>
          <a:r>
            <a:rPr lang="en-GB" dirty="0" smtClean="0">
              <a:solidFill>
                <a:schemeClr val="tx1"/>
              </a:solidFill>
            </a:rPr>
            <a:t>Inference about experimenter’s intended meaning</a:t>
          </a:r>
          <a:endParaRPr lang="en-GB" dirty="0">
            <a:solidFill>
              <a:schemeClr val="tx1"/>
            </a:solidFill>
          </a:endParaRPr>
        </a:p>
      </dgm:t>
    </dgm:pt>
    <dgm:pt modelId="{0AECFF59-6769-4BC6-B4A8-38952370BCAB}" type="parTrans" cxnId="{D9567191-2A80-44FE-8F3B-EA40E7D10FAE}">
      <dgm:prSet/>
      <dgm:spPr/>
      <dgm:t>
        <a:bodyPr/>
        <a:lstStyle/>
        <a:p>
          <a:endParaRPr lang="en-GB"/>
        </a:p>
      </dgm:t>
    </dgm:pt>
    <dgm:pt modelId="{4F4FB5F4-8613-4BA6-8E90-4E82AF9A91DB}" type="sibTrans" cxnId="{D9567191-2A80-44FE-8F3B-EA40E7D10FAE}">
      <dgm:prSet/>
      <dgm:spPr/>
      <dgm:t>
        <a:bodyPr/>
        <a:lstStyle/>
        <a:p>
          <a:endParaRPr lang="en-GB"/>
        </a:p>
      </dgm:t>
    </dgm:pt>
    <dgm:pt modelId="{1AA24E8D-653F-4568-A8B4-1579D05A6DE0}">
      <dgm:prSet phldrT="[Text]"/>
      <dgm:spPr/>
      <dgm:t>
        <a:bodyPr/>
        <a:lstStyle/>
        <a:p>
          <a:r>
            <a:rPr lang="en-GB" dirty="0" smtClean="0"/>
            <a:t>Inference </a:t>
          </a:r>
          <a:r>
            <a:rPr lang="en-GB" i="1" dirty="0" smtClean="0"/>
            <a:t>on the basis of that meaning</a:t>
          </a:r>
          <a:endParaRPr lang="en-GB" i="1" dirty="0"/>
        </a:p>
      </dgm:t>
    </dgm:pt>
    <dgm:pt modelId="{C08BC259-3F78-44A7-83AC-75D68A2A3FCA}" type="parTrans" cxnId="{CC7B7C87-092E-44BE-B779-BB5F507E3652}">
      <dgm:prSet/>
      <dgm:spPr/>
      <dgm:t>
        <a:bodyPr/>
        <a:lstStyle/>
        <a:p>
          <a:endParaRPr lang="en-GB"/>
        </a:p>
      </dgm:t>
    </dgm:pt>
    <dgm:pt modelId="{AD5B51E5-2789-4193-91E5-838D28D6837D}" type="sibTrans" cxnId="{CC7B7C87-092E-44BE-B779-BB5F507E3652}">
      <dgm:prSet/>
      <dgm:spPr/>
      <dgm:t>
        <a:bodyPr/>
        <a:lstStyle/>
        <a:p>
          <a:endParaRPr lang="en-GB"/>
        </a:p>
      </dgm:t>
    </dgm:pt>
    <dgm:pt modelId="{75B948DC-A185-4D42-8ED8-87FD065FE252}">
      <dgm:prSet phldrT="[Text]"/>
      <dgm:spPr/>
      <dgm:t>
        <a:bodyPr/>
        <a:lstStyle/>
        <a:p>
          <a:r>
            <a:rPr lang="en-GB" dirty="0" smtClean="0"/>
            <a:t>Output judgment</a:t>
          </a:r>
          <a:endParaRPr lang="en-GB" dirty="0"/>
        </a:p>
      </dgm:t>
    </dgm:pt>
    <dgm:pt modelId="{C3F53482-780D-4361-9631-2F9145CE969B}" type="parTrans" cxnId="{3FD228D0-4C6D-4239-A12B-689AB14BCA2F}">
      <dgm:prSet/>
      <dgm:spPr/>
      <dgm:t>
        <a:bodyPr/>
        <a:lstStyle/>
        <a:p>
          <a:endParaRPr lang="en-GB"/>
        </a:p>
      </dgm:t>
    </dgm:pt>
    <dgm:pt modelId="{EEBB0ED0-FBAA-4178-B0B6-062339B531FD}" type="sibTrans" cxnId="{3FD228D0-4C6D-4239-A12B-689AB14BCA2F}">
      <dgm:prSet/>
      <dgm:spPr/>
      <dgm:t>
        <a:bodyPr/>
        <a:lstStyle/>
        <a:p>
          <a:endParaRPr lang="en-GB"/>
        </a:p>
      </dgm:t>
    </dgm:pt>
    <dgm:pt modelId="{3A874D42-4782-4533-8943-04160E4B4DBE}" type="pres">
      <dgm:prSet presAssocID="{7EEEFE56-CA62-4536-8D71-5F8C07A57479}" presName="linearFlow" presStyleCnt="0">
        <dgm:presLayoutVars>
          <dgm:resizeHandles val="exact"/>
        </dgm:presLayoutVars>
      </dgm:prSet>
      <dgm:spPr/>
    </dgm:pt>
    <dgm:pt modelId="{139037E3-AC04-4F7A-8D58-F66708324527}" type="pres">
      <dgm:prSet presAssocID="{9B529471-1A9E-40DF-A985-C1413DC1240F}" presName="node" presStyleLbl="node1" presStyleIdx="0" presStyleCnt="4">
        <dgm:presLayoutVars>
          <dgm:bulletEnabled val="1"/>
        </dgm:presLayoutVars>
      </dgm:prSet>
      <dgm:spPr/>
      <dgm:t>
        <a:bodyPr/>
        <a:lstStyle/>
        <a:p>
          <a:endParaRPr lang="en-GB"/>
        </a:p>
      </dgm:t>
    </dgm:pt>
    <dgm:pt modelId="{14125450-F369-40D5-B4C3-78C6A1CE4735}" type="pres">
      <dgm:prSet presAssocID="{58A8F5D4-EE06-45CF-B6AD-9DC41391660F}" presName="sibTrans" presStyleLbl="sibTrans2D1" presStyleIdx="0" presStyleCnt="3"/>
      <dgm:spPr/>
      <dgm:t>
        <a:bodyPr/>
        <a:lstStyle/>
        <a:p>
          <a:endParaRPr lang="en-GB"/>
        </a:p>
      </dgm:t>
    </dgm:pt>
    <dgm:pt modelId="{063A6987-EEA8-4A8C-A2DB-31FFF0EBE101}" type="pres">
      <dgm:prSet presAssocID="{58A8F5D4-EE06-45CF-B6AD-9DC41391660F}" presName="connectorText" presStyleLbl="sibTrans2D1" presStyleIdx="0" presStyleCnt="3"/>
      <dgm:spPr/>
      <dgm:t>
        <a:bodyPr/>
        <a:lstStyle/>
        <a:p>
          <a:endParaRPr lang="en-GB"/>
        </a:p>
      </dgm:t>
    </dgm:pt>
    <dgm:pt modelId="{D22B77B4-9484-4DA2-81FE-6E2C39F50AD1}" type="pres">
      <dgm:prSet presAssocID="{5E5FB618-437B-4AA3-83FA-F051AE9C20C0}" presName="node" presStyleLbl="node1" presStyleIdx="1" presStyleCnt="4">
        <dgm:presLayoutVars>
          <dgm:bulletEnabled val="1"/>
        </dgm:presLayoutVars>
      </dgm:prSet>
      <dgm:spPr/>
      <dgm:t>
        <a:bodyPr/>
        <a:lstStyle/>
        <a:p>
          <a:endParaRPr lang="en-GB"/>
        </a:p>
      </dgm:t>
    </dgm:pt>
    <dgm:pt modelId="{21A8B956-6E64-4D0D-BFF1-8C1DB70B5D6A}" type="pres">
      <dgm:prSet presAssocID="{4F4FB5F4-8613-4BA6-8E90-4E82AF9A91DB}" presName="sibTrans" presStyleLbl="sibTrans2D1" presStyleIdx="1" presStyleCnt="3"/>
      <dgm:spPr/>
      <dgm:t>
        <a:bodyPr/>
        <a:lstStyle/>
        <a:p>
          <a:endParaRPr lang="en-GB"/>
        </a:p>
      </dgm:t>
    </dgm:pt>
    <dgm:pt modelId="{41F9BDC8-7B09-4133-A67F-7F9381442AF1}" type="pres">
      <dgm:prSet presAssocID="{4F4FB5F4-8613-4BA6-8E90-4E82AF9A91DB}" presName="connectorText" presStyleLbl="sibTrans2D1" presStyleIdx="1" presStyleCnt="3"/>
      <dgm:spPr/>
      <dgm:t>
        <a:bodyPr/>
        <a:lstStyle/>
        <a:p>
          <a:endParaRPr lang="en-GB"/>
        </a:p>
      </dgm:t>
    </dgm:pt>
    <dgm:pt modelId="{E99E9682-7E97-4567-9ABE-96549D9B5D8A}" type="pres">
      <dgm:prSet presAssocID="{1AA24E8D-653F-4568-A8B4-1579D05A6DE0}" presName="node" presStyleLbl="node1" presStyleIdx="2" presStyleCnt="4">
        <dgm:presLayoutVars>
          <dgm:bulletEnabled val="1"/>
        </dgm:presLayoutVars>
      </dgm:prSet>
      <dgm:spPr/>
      <dgm:t>
        <a:bodyPr/>
        <a:lstStyle/>
        <a:p>
          <a:endParaRPr lang="en-GB"/>
        </a:p>
      </dgm:t>
    </dgm:pt>
    <dgm:pt modelId="{EE253B2C-148E-431E-9C04-9EE789B6B4B0}" type="pres">
      <dgm:prSet presAssocID="{AD5B51E5-2789-4193-91E5-838D28D6837D}" presName="sibTrans" presStyleLbl="sibTrans2D1" presStyleIdx="2" presStyleCnt="3"/>
      <dgm:spPr/>
      <dgm:t>
        <a:bodyPr/>
        <a:lstStyle/>
        <a:p>
          <a:endParaRPr lang="en-GB"/>
        </a:p>
      </dgm:t>
    </dgm:pt>
    <dgm:pt modelId="{4F6AD458-8936-4CB1-BC0D-C16BC84AA80A}" type="pres">
      <dgm:prSet presAssocID="{AD5B51E5-2789-4193-91E5-838D28D6837D}" presName="connectorText" presStyleLbl="sibTrans2D1" presStyleIdx="2" presStyleCnt="3"/>
      <dgm:spPr/>
      <dgm:t>
        <a:bodyPr/>
        <a:lstStyle/>
        <a:p>
          <a:endParaRPr lang="en-GB"/>
        </a:p>
      </dgm:t>
    </dgm:pt>
    <dgm:pt modelId="{167BDDBC-8A43-495D-9D92-B3A1F7085F21}" type="pres">
      <dgm:prSet presAssocID="{75B948DC-A185-4D42-8ED8-87FD065FE252}" presName="node" presStyleLbl="node1" presStyleIdx="3" presStyleCnt="4">
        <dgm:presLayoutVars>
          <dgm:bulletEnabled val="1"/>
        </dgm:presLayoutVars>
      </dgm:prSet>
      <dgm:spPr/>
      <dgm:t>
        <a:bodyPr/>
        <a:lstStyle/>
        <a:p>
          <a:endParaRPr lang="en-GB"/>
        </a:p>
      </dgm:t>
    </dgm:pt>
  </dgm:ptLst>
  <dgm:cxnLst>
    <dgm:cxn modelId="{C62E3B90-3F19-404F-A184-79CAF528053F}" type="presOf" srcId="{AD5B51E5-2789-4193-91E5-838D28D6837D}" destId="{4F6AD458-8936-4CB1-BC0D-C16BC84AA80A}" srcOrd="1" destOrd="0" presId="urn:microsoft.com/office/officeart/2005/8/layout/process2"/>
    <dgm:cxn modelId="{A2B94DCC-363D-EB4C-BAD0-5A3BC9ED5D00}" type="presOf" srcId="{AD5B51E5-2789-4193-91E5-838D28D6837D}" destId="{EE253B2C-148E-431E-9C04-9EE789B6B4B0}" srcOrd="0" destOrd="0" presId="urn:microsoft.com/office/officeart/2005/8/layout/process2"/>
    <dgm:cxn modelId="{9B0E0835-4A5B-594D-BD68-D59ED9626813}" type="presOf" srcId="{9B529471-1A9E-40DF-A985-C1413DC1240F}" destId="{139037E3-AC04-4F7A-8D58-F66708324527}" srcOrd="0" destOrd="0" presId="urn:microsoft.com/office/officeart/2005/8/layout/process2"/>
    <dgm:cxn modelId="{A330840E-F10E-BF45-9BA0-9125C5DA2D3F}" type="presOf" srcId="{7EEEFE56-CA62-4536-8D71-5F8C07A57479}" destId="{3A874D42-4782-4533-8943-04160E4B4DBE}" srcOrd="0" destOrd="0" presId="urn:microsoft.com/office/officeart/2005/8/layout/process2"/>
    <dgm:cxn modelId="{517B2F5F-D70A-4C03-B4F4-BE8BA5079290}" srcId="{7EEEFE56-CA62-4536-8D71-5F8C07A57479}" destId="{9B529471-1A9E-40DF-A985-C1413DC1240F}" srcOrd="0" destOrd="0" parTransId="{241535C6-1755-43F9-A2C7-C3CF756329A1}" sibTransId="{58A8F5D4-EE06-45CF-B6AD-9DC41391660F}"/>
    <dgm:cxn modelId="{5260151E-9641-B24E-8E88-09792EFE2B06}" type="presOf" srcId="{4F4FB5F4-8613-4BA6-8E90-4E82AF9A91DB}" destId="{41F9BDC8-7B09-4133-A67F-7F9381442AF1}" srcOrd="1" destOrd="0" presId="urn:microsoft.com/office/officeart/2005/8/layout/process2"/>
    <dgm:cxn modelId="{DA587FCD-12CA-9F41-A7FA-0E11846ABD3D}" type="presOf" srcId="{58A8F5D4-EE06-45CF-B6AD-9DC41391660F}" destId="{14125450-F369-40D5-B4C3-78C6A1CE4735}" srcOrd="0" destOrd="0" presId="urn:microsoft.com/office/officeart/2005/8/layout/process2"/>
    <dgm:cxn modelId="{DEC67CB8-68E4-0048-A80A-4E185BE225C1}" type="presOf" srcId="{58A8F5D4-EE06-45CF-B6AD-9DC41391660F}" destId="{063A6987-EEA8-4A8C-A2DB-31FFF0EBE101}" srcOrd="1" destOrd="0" presId="urn:microsoft.com/office/officeart/2005/8/layout/process2"/>
    <dgm:cxn modelId="{F1EC07D2-E153-FB48-925F-D0DE5AB5D008}" type="presOf" srcId="{75B948DC-A185-4D42-8ED8-87FD065FE252}" destId="{167BDDBC-8A43-495D-9D92-B3A1F7085F21}" srcOrd="0" destOrd="0" presId="urn:microsoft.com/office/officeart/2005/8/layout/process2"/>
    <dgm:cxn modelId="{D9567191-2A80-44FE-8F3B-EA40E7D10FAE}" srcId="{7EEEFE56-CA62-4536-8D71-5F8C07A57479}" destId="{5E5FB618-437B-4AA3-83FA-F051AE9C20C0}" srcOrd="1" destOrd="0" parTransId="{0AECFF59-6769-4BC6-B4A8-38952370BCAB}" sibTransId="{4F4FB5F4-8613-4BA6-8E90-4E82AF9A91DB}"/>
    <dgm:cxn modelId="{3FD228D0-4C6D-4239-A12B-689AB14BCA2F}" srcId="{7EEEFE56-CA62-4536-8D71-5F8C07A57479}" destId="{75B948DC-A185-4D42-8ED8-87FD065FE252}" srcOrd="3" destOrd="0" parTransId="{C3F53482-780D-4361-9631-2F9145CE969B}" sibTransId="{EEBB0ED0-FBAA-4178-B0B6-062339B531FD}"/>
    <dgm:cxn modelId="{25ECBEF0-50A8-8B41-8DA5-BF07F9151476}" type="presOf" srcId="{1AA24E8D-653F-4568-A8B4-1579D05A6DE0}" destId="{E99E9682-7E97-4567-9ABE-96549D9B5D8A}" srcOrd="0" destOrd="0" presId="urn:microsoft.com/office/officeart/2005/8/layout/process2"/>
    <dgm:cxn modelId="{CC7B7C87-092E-44BE-B779-BB5F507E3652}" srcId="{7EEEFE56-CA62-4536-8D71-5F8C07A57479}" destId="{1AA24E8D-653F-4568-A8B4-1579D05A6DE0}" srcOrd="2" destOrd="0" parTransId="{C08BC259-3F78-44A7-83AC-75D68A2A3FCA}" sibTransId="{AD5B51E5-2789-4193-91E5-838D28D6837D}"/>
    <dgm:cxn modelId="{1928C076-5AF2-2049-BA14-2BC99DBFEAFC}" type="presOf" srcId="{4F4FB5F4-8613-4BA6-8E90-4E82AF9A91DB}" destId="{21A8B956-6E64-4D0D-BFF1-8C1DB70B5D6A}" srcOrd="0" destOrd="0" presId="urn:microsoft.com/office/officeart/2005/8/layout/process2"/>
    <dgm:cxn modelId="{4BD7BE76-CCE0-6244-AF15-6F13F346D766}" type="presOf" srcId="{5E5FB618-437B-4AA3-83FA-F051AE9C20C0}" destId="{D22B77B4-9484-4DA2-81FE-6E2C39F50AD1}" srcOrd="0" destOrd="0" presId="urn:microsoft.com/office/officeart/2005/8/layout/process2"/>
    <dgm:cxn modelId="{8A8EE220-55A5-5A40-9928-C85845655959}" type="presParOf" srcId="{3A874D42-4782-4533-8943-04160E4B4DBE}" destId="{139037E3-AC04-4F7A-8D58-F66708324527}" srcOrd="0" destOrd="0" presId="urn:microsoft.com/office/officeart/2005/8/layout/process2"/>
    <dgm:cxn modelId="{97067741-5BC4-FB45-97B6-62F5FA8C4757}" type="presParOf" srcId="{3A874D42-4782-4533-8943-04160E4B4DBE}" destId="{14125450-F369-40D5-B4C3-78C6A1CE4735}" srcOrd="1" destOrd="0" presId="urn:microsoft.com/office/officeart/2005/8/layout/process2"/>
    <dgm:cxn modelId="{BDFF03BA-D7EF-AD48-94A9-230209565C31}" type="presParOf" srcId="{14125450-F369-40D5-B4C3-78C6A1CE4735}" destId="{063A6987-EEA8-4A8C-A2DB-31FFF0EBE101}" srcOrd="0" destOrd="0" presId="urn:microsoft.com/office/officeart/2005/8/layout/process2"/>
    <dgm:cxn modelId="{B4D91A61-DAB4-2247-B173-D3760C12B904}" type="presParOf" srcId="{3A874D42-4782-4533-8943-04160E4B4DBE}" destId="{D22B77B4-9484-4DA2-81FE-6E2C39F50AD1}" srcOrd="2" destOrd="0" presId="urn:microsoft.com/office/officeart/2005/8/layout/process2"/>
    <dgm:cxn modelId="{EC7BB3F1-1327-FA44-8BE3-5C86D33FABF9}" type="presParOf" srcId="{3A874D42-4782-4533-8943-04160E4B4DBE}" destId="{21A8B956-6E64-4D0D-BFF1-8C1DB70B5D6A}" srcOrd="3" destOrd="0" presId="urn:microsoft.com/office/officeart/2005/8/layout/process2"/>
    <dgm:cxn modelId="{BD9A7BAE-0CE1-CA49-9C57-92815C6FF844}" type="presParOf" srcId="{21A8B956-6E64-4D0D-BFF1-8C1DB70B5D6A}" destId="{41F9BDC8-7B09-4133-A67F-7F9381442AF1}" srcOrd="0" destOrd="0" presId="urn:microsoft.com/office/officeart/2005/8/layout/process2"/>
    <dgm:cxn modelId="{55D5A303-5289-BA41-81AB-88019021D05B}" type="presParOf" srcId="{3A874D42-4782-4533-8943-04160E4B4DBE}" destId="{E99E9682-7E97-4567-9ABE-96549D9B5D8A}" srcOrd="4" destOrd="0" presId="urn:microsoft.com/office/officeart/2005/8/layout/process2"/>
    <dgm:cxn modelId="{6932FCF8-3E55-8646-8412-7E1ED29120A6}" type="presParOf" srcId="{3A874D42-4782-4533-8943-04160E4B4DBE}" destId="{EE253B2C-148E-431E-9C04-9EE789B6B4B0}" srcOrd="5" destOrd="0" presId="urn:microsoft.com/office/officeart/2005/8/layout/process2"/>
    <dgm:cxn modelId="{1075BAF9-BCC8-EE47-8FE2-7BB32483E613}" type="presParOf" srcId="{EE253B2C-148E-431E-9C04-9EE789B6B4B0}" destId="{4F6AD458-8936-4CB1-BC0D-C16BC84AA80A}" srcOrd="0" destOrd="0" presId="urn:microsoft.com/office/officeart/2005/8/layout/process2"/>
    <dgm:cxn modelId="{296B6DC4-DA59-3942-B9C2-42D854A3EF11}" type="presParOf" srcId="{3A874D42-4782-4533-8943-04160E4B4DBE}" destId="{167BDDBC-8A43-495D-9D92-B3A1F7085F2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EFE56-CA62-4536-8D71-5F8C07A57479}" type="doc">
      <dgm:prSet loTypeId="urn:microsoft.com/office/officeart/2005/8/layout/process2" loCatId="process" qsTypeId="urn:microsoft.com/office/officeart/2005/8/quickstyle/simple1" qsCatId="simple" csTypeId="urn:microsoft.com/office/officeart/2005/8/colors/accent1_2" csCatId="accent1" phldr="1"/>
      <dgm:spPr/>
    </dgm:pt>
    <dgm:pt modelId="{9B529471-1A9E-40DF-A985-C1413DC1240F}">
      <dgm:prSet phldrT="[Text]"/>
      <dgm:spPr/>
      <dgm:t>
        <a:bodyPr/>
        <a:lstStyle/>
        <a:p>
          <a:r>
            <a:rPr lang="en-GB" dirty="0" smtClean="0"/>
            <a:t>Experimental task</a:t>
          </a:r>
          <a:endParaRPr lang="en-GB" dirty="0"/>
        </a:p>
      </dgm:t>
    </dgm:pt>
    <dgm:pt modelId="{241535C6-1755-43F9-A2C7-C3CF756329A1}" type="parTrans" cxnId="{517B2F5F-D70A-4C03-B4F4-BE8BA5079290}">
      <dgm:prSet/>
      <dgm:spPr/>
      <dgm:t>
        <a:bodyPr/>
        <a:lstStyle/>
        <a:p>
          <a:endParaRPr lang="en-GB"/>
        </a:p>
      </dgm:t>
    </dgm:pt>
    <dgm:pt modelId="{58A8F5D4-EE06-45CF-B6AD-9DC41391660F}" type="sibTrans" cxnId="{517B2F5F-D70A-4C03-B4F4-BE8BA5079290}">
      <dgm:prSet/>
      <dgm:spPr/>
      <dgm:t>
        <a:bodyPr/>
        <a:lstStyle/>
        <a:p>
          <a:endParaRPr lang="en-GB"/>
        </a:p>
      </dgm:t>
    </dgm:pt>
    <dgm:pt modelId="{5E5FB618-437B-4AA3-83FA-F051AE9C20C0}">
      <dgm:prSet phldrT="[Text]"/>
      <dgm:spPr>
        <a:solidFill>
          <a:srgbClr val="FFFF00"/>
        </a:solidFill>
        <a:ln>
          <a:solidFill>
            <a:srgbClr val="FFFF00"/>
          </a:solidFill>
        </a:ln>
      </dgm:spPr>
      <dgm:t>
        <a:bodyPr/>
        <a:lstStyle/>
        <a:p>
          <a:r>
            <a:rPr lang="en-GB" dirty="0" smtClean="0">
              <a:solidFill>
                <a:schemeClr val="tx1"/>
              </a:solidFill>
            </a:rPr>
            <a:t>Inference about experimenter’s intended meaning</a:t>
          </a:r>
          <a:endParaRPr lang="en-GB" dirty="0">
            <a:solidFill>
              <a:schemeClr val="tx1"/>
            </a:solidFill>
          </a:endParaRPr>
        </a:p>
      </dgm:t>
    </dgm:pt>
    <dgm:pt modelId="{0AECFF59-6769-4BC6-B4A8-38952370BCAB}" type="parTrans" cxnId="{D9567191-2A80-44FE-8F3B-EA40E7D10FAE}">
      <dgm:prSet/>
      <dgm:spPr/>
      <dgm:t>
        <a:bodyPr/>
        <a:lstStyle/>
        <a:p>
          <a:endParaRPr lang="en-GB"/>
        </a:p>
      </dgm:t>
    </dgm:pt>
    <dgm:pt modelId="{4F4FB5F4-8613-4BA6-8E90-4E82AF9A91DB}" type="sibTrans" cxnId="{D9567191-2A80-44FE-8F3B-EA40E7D10FAE}">
      <dgm:prSet/>
      <dgm:spPr/>
      <dgm:t>
        <a:bodyPr/>
        <a:lstStyle/>
        <a:p>
          <a:endParaRPr lang="en-GB"/>
        </a:p>
      </dgm:t>
    </dgm:pt>
    <dgm:pt modelId="{1AA24E8D-653F-4568-A8B4-1579D05A6DE0}">
      <dgm:prSet phldrT="[Text]"/>
      <dgm:spPr/>
      <dgm:t>
        <a:bodyPr/>
        <a:lstStyle/>
        <a:p>
          <a:r>
            <a:rPr lang="en-GB" dirty="0" smtClean="0"/>
            <a:t>Inference </a:t>
          </a:r>
          <a:r>
            <a:rPr lang="en-GB" i="1" dirty="0" smtClean="0"/>
            <a:t>on the basis of that meaning</a:t>
          </a:r>
          <a:endParaRPr lang="en-GB" i="1" dirty="0"/>
        </a:p>
      </dgm:t>
    </dgm:pt>
    <dgm:pt modelId="{C08BC259-3F78-44A7-83AC-75D68A2A3FCA}" type="parTrans" cxnId="{CC7B7C87-092E-44BE-B779-BB5F507E3652}">
      <dgm:prSet/>
      <dgm:spPr/>
      <dgm:t>
        <a:bodyPr/>
        <a:lstStyle/>
        <a:p>
          <a:endParaRPr lang="en-GB"/>
        </a:p>
      </dgm:t>
    </dgm:pt>
    <dgm:pt modelId="{AD5B51E5-2789-4193-91E5-838D28D6837D}" type="sibTrans" cxnId="{CC7B7C87-092E-44BE-B779-BB5F507E3652}">
      <dgm:prSet/>
      <dgm:spPr/>
      <dgm:t>
        <a:bodyPr/>
        <a:lstStyle/>
        <a:p>
          <a:endParaRPr lang="en-GB"/>
        </a:p>
      </dgm:t>
    </dgm:pt>
    <dgm:pt modelId="{75B948DC-A185-4D42-8ED8-87FD065FE252}">
      <dgm:prSet phldrT="[Text]"/>
      <dgm:spPr/>
      <dgm:t>
        <a:bodyPr/>
        <a:lstStyle/>
        <a:p>
          <a:r>
            <a:rPr lang="en-GB" dirty="0" smtClean="0"/>
            <a:t>Output judgment</a:t>
          </a:r>
          <a:endParaRPr lang="en-GB" dirty="0"/>
        </a:p>
      </dgm:t>
    </dgm:pt>
    <dgm:pt modelId="{C3F53482-780D-4361-9631-2F9145CE969B}" type="parTrans" cxnId="{3FD228D0-4C6D-4239-A12B-689AB14BCA2F}">
      <dgm:prSet/>
      <dgm:spPr/>
      <dgm:t>
        <a:bodyPr/>
        <a:lstStyle/>
        <a:p>
          <a:endParaRPr lang="en-GB"/>
        </a:p>
      </dgm:t>
    </dgm:pt>
    <dgm:pt modelId="{EEBB0ED0-FBAA-4178-B0B6-062339B531FD}" type="sibTrans" cxnId="{3FD228D0-4C6D-4239-A12B-689AB14BCA2F}">
      <dgm:prSet/>
      <dgm:spPr/>
      <dgm:t>
        <a:bodyPr/>
        <a:lstStyle/>
        <a:p>
          <a:endParaRPr lang="en-GB"/>
        </a:p>
      </dgm:t>
    </dgm:pt>
    <dgm:pt modelId="{3A874D42-4782-4533-8943-04160E4B4DBE}" type="pres">
      <dgm:prSet presAssocID="{7EEEFE56-CA62-4536-8D71-5F8C07A57479}" presName="linearFlow" presStyleCnt="0">
        <dgm:presLayoutVars>
          <dgm:resizeHandles val="exact"/>
        </dgm:presLayoutVars>
      </dgm:prSet>
      <dgm:spPr/>
    </dgm:pt>
    <dgm:pt modelId="{139037E3-AC04-4F7A-8D58-F66708324527}" type="pres">
      <dgm:prSet presAssocID="{9B529471-1A9E-40DF-A985-C1413DC1240F}" presName="node" presStyleLbl="node1" presStyleIdx="0" presStyleCnt="4">
        <dgm:presLayoutVars>
          <dgm:bulletEnabled val="1"/>
        </dgm:presLayoutVars>
      </dgm:prSet>
      <dgm:spPr/>
      <dgm:t>
        <a:bodyPr/>
        <a:lstStyle/>
        <a:p>
          <a:endParaRPr lang="en-GB"/>
        </a:p>
      </dgm:t>
    </dgm:pt>
    <dgm:pt modelId="{14125450-F369-40D5-B4C3-78C6A1CE4735}" type="pres">
      <dgm:prSet presAssocID="{58A8F5D4-EE06-45CF-B6AD-9DC41391660F}" presName="sibTrans" presStyleLbl="sibTrans2D1" presStyleIdx="0" presStyleCnt="3"/>
      <dgm:spPr/>
      <dgm:t>
        <a:bodyPr/>
        <a:lstStyle/>
        <a:p>
          <a:endParaRPr lang="en-GB"/>
        </a:p>
      </dgm:t>
    </dgm:pt>
    <dgm:pt modelId="{063A6987-EEA8-4A8C-A2DB-31FFF0EBE101}" type="pres">
      <dgm:prSet presAssocID="{58A8F5D4-EE06-45CF-B6AD-9DC41391660F}" presName="connectorText" presStyleLbl="sibTrans2D1" presStyleIdx="0" presStyleCnt="3"/>
      <dgm:spPr/>
      <dgm:t>
        <a:bodyPr/>
        <a:lstStyle/>
        <a:p>
          <a:endParaRPr lang="en-GB"/>
        </a:p>
      </dgm:t>
    </dgm:pt>
    <dgm:pt modelId="{D22B77B4-9484-4DA2-81FE-6E2C39F50AD1}" type="pres">
      <dgm:prSet presAssocID="{5E5FB618-437B-4AA3-83FA-F051AE9C20C0}" presName="node" presStyleLbl="node1" presStyleIdx="1" presStyleCnt="4">
        <dgm:presLayoutVars>
          <dgm:bulletEnabled val="1"/>
        </dgm:presLayoutVars>
      </dgm:prSet>
      <dgm:spPr/>
      <dgm:t>
        <a:bodyPr/>
        <a:lstStyle/>
        <a:p>
          <a:endParaRPr lang="en-GB"/>
        </a:p>
      </dgm:t>
    </dgm:pt>
    <dgm:pt modelId="{21A8B956-6E64-4D0D-BFF1-8C1DB70B5D6A}" type="pres">
      <dgm:prSet presAssocID="{4F4FB5F4-8613-4BA6-8E90-4E82AF9A91DB}" presName="sibTrans" presStyleLbl="sibTrans2D1" presStyleIdx="1" presStyleCnt="3"/>
      <dgm:spPr/>
      <dgm:t>
        <a:bodyPr/>
        <a:lstStyle/>
        <a:p>
          <a:endParaRPr lang="en-GB"/>
        </a:p>
      </dgm:t>
    </dgm:pt>
    <dgm:pt modelId="{41F9BDC8-7B09-4133-A67F-7F9381442AF1}" type="pres">
      <dgm:prSet presAssocID="{4F4FB5F4-8613-4BA6-8E90-4E82AF9A91DB}" presName="connectorText" presStyleLbl="sibTrans2D1" presStyleIdx="1" presStyleCnt="3"/>
      <dgm:spPr/>
      <dgm:t>
        <a:bodyPr/>
        <a:lstStyle/>
        <a:p>
          <a:endParaRPr lang="en-GB"/>
        </a:p>
      </dgm:t>
    </dgm:pt>
    <dgm:pt modelId="{E99E9682-7E97-4567-9ABE-96549D9B5D8A}" type="pres">
      <dgm:prSet presAssocID="{1AA24E8D-653F-4568-A8B4-1579D05A6DE0}" presName="node" presStyleLbl="node1" presStyleIdx="2" presStyleCnt="4">
        <dgm:presLayoutVars>
          <dgm:bulletEnabled val="1"/>
        </dgm:presLayoutVars>
      </dgm:prSet>
      <dgm:spPr/>
      <dgm:t>
        <a:bodyPr/>
        <a:lstStyle/>
        <a:p>
          <a:endParaRPr lang="en-GB"/>
        </a:p>
      </dgm:t>
    </dgm:pt>
    <dgm:pt modelId="{EE253B2C-148E-431E-9C04-9EE789B6B4B0}" type="pres">
      <dgm:prSet presAssocID="{AD5B51E5-2789-4193-91E5-838D28D6837D}" presName="sibTrans" presStyleLbl="sibTrans2D1" presStyleIdx="2" presStyleCnt="3"/>
      <dgm:spPr/>
      <dgm:t>
        <a:bodyPr/>
        <a:lstStyle/>
        <a:p>
          <a:endParaRPr lang="en-GB"/>
        </a:p>
      </dgm:t>
    </dgm:pt>
    <dgm:pt modelId="{4F6AD458-8936-4CB1-BC0D-C16BC84AA80A}" type="pres">
      <dgm:prSet presAssocID="{AD5B51E5-2789-4193-91E5-838D28D6837D}" presName="connectorText" presStyleLbl="sibTrans2D1" presStyleIdx="2" presStyleCnt="3"/>
      <dgm:spPr/>
      <dgm:t>
        <a:bodyPr/>
        <a:lstStyle/>
        <a:p>
          <a:endParaRPr lang="en-GB"/>
        </a:p>
      </dgm:t>
    </dgm:pt>
    <dgm:pt modelId="{167BDDBC-8A43-495D-9D92-B3A1F7085F21}" type="pres">
      <dgm:prSet presAssocID="{75B948DC-A185-4D42-8ED8-87FD065FE252}" presName="node" presStyleLbl="node1" presStyleIdx="3" presStyleCnt="4">
        <dgm:presLayoutVars>
          <dgm:bulletEnabled val="1"/>
        </dgm:presLayoutVars>
      </dgm:prSet>
      <dgm:spPr/>
      <dgm:t>
        <a:bodyPr/>
        <a:lstStyle/>
        <a:p>
          <a:endParaRPr lang="en-GB"/>
        </a:p>
      </dgm:t>
    </dgm:pt>
  </dgm:ptLst>
  <dgm:cxnLst>
    <dgm:cxn modelId="{CAC46E42-81D8-425D-8908-7572C850EED8}" type="presOf" srcId="{7EEEFE56-CA62-4536-8D71-5F8C07A57479}" destId="{3A874D42-4782-4533-8943-04160E4B4DBE}" srcOrd="0" destOrd="0" presId="urn:microsoft.com/office/officeart/2005/8/layout/process2"/>
    <dgm:cxn modelId="{FD5A9D5C-74A2-4237-8820-B7D4D296FA56}" type="presOf" srcId="{4F4FB5F4-8613-4BA6-8E90-4E82AF9A91DB}" destId="{21A8B956-6E64-4D0D-BFF1-8C1DB70B5D6A}" srcOrd="0" destOrd="0" presId="urn:microsoft.com/office/officeart/2005/8/layout/process2"/>
    <dgm:cxn modelId="{1362BB61-B016-4B99-9EB2-87523B65E083}" type="presOf" srcId="{58A8F5D4-EE06-45CF-B6AD-9DC41391660F}" destId="{063A6987-EEA8-4A8C-A2DB-31FFF0EBE101}" srcOrd="1" destOrd="0" presId="urn:microsoft.com/office/officeart/2005/8/layout/process2"/>
    <dgm:cxn modelId="{0DD4B0B1-53D1-4C74-AC44-AA965BE72CC9}" type="presOf" srcId="{9B529471-1A9E-40DF-A985-C1413DC1240F}" destId="{139037E3-AC04-4F7A-8D58-F66708324527}" srcOrd="0" destOrd="0" presId="urn:microsoft.com/office/officeart/2005/8/layout/process2"/>
    <dgm:cxn modelId="{D1217316-CF88-430B-AE2A-BC5F9B0B8995}" type="presOf" srcId="{1AA24E8D-653F-4568-A8B4-1579D05A6DE0}" destId="{E99E9682-7E97-4567-9ABE-96549D9B5D8A}" srcOrd="0" destOrd="0" presId="urn:microsoft.com/office/officeart/2005/8/layout/process2"/>
    <dgm:cxn modelId="{517B2F5F-D70A-4C03-B4F4-BE8BA5079290}" srcId="{7EEEFE56-CA62-4536-8D71-5F8C07A57479}" destId="{9B529471-1A9E-40DF-A985-C1413DC1240F}" srcOrd="0" destOrd="0" parTransId="{241535C6-1755-43F9-A2C7-C3CF756329A1}" sibTransId="{58A8F5D4-EE06-45CF-B6AD-9DC41391660F}"/>
    <dgm:cxn modelId="{5852692E-9457-4830-A954-7B2C0266B5B7}" type="presOf" srcId="{75B948DC-A185-4D42-8ED8-87FD065FE252}" destId="{167BDDBC-8A43-495D-9D92-B3A1F7085F21}" srcOrd="0" destOrd="0" presId="urn:microsoft.com/office/officeart/2005/8/layout/process2"/>
    <dgm:cxn modelId="{3D6B3CC9-299B-4C1F-B66F-F698C6C3EE33}" type="presOf" srcId="{58A8F5D4-EE06-45CF-B6AD-9DC41391660F}" destId="{14125450-F369-40D5-B4C3-78C6A1CE4735}" srcOrd="0" destOrd="0" presId="urn:microsoft.com/office/officeart/2005/8/layout/process2"/>
    <dgm:cxn modelId="{D9567191-2A80-44FE-8F3B-EA40E7D10FAE}" srcId="{7EEEFE56-CA62-4536-8D71-5F8C07A57479}" destId="{5E5FB618-437B-4AA3-83FA-F051AE9C20C0}" srcOrd="1" destOrd="0" parTransId="{0AECFF59-6769-4BC6-B4A8-38952370BCAB}" sibTransId="{4F4FB5F4-8613-4BA6-8E90-4E82AF9A91DB}"/>
    <dgm:cxn modelId="{2816F064-ABD5-4E29-997C-BF1F1C414487}" type="presOf" srcId="{5E5FB618-437B-4AA3-83FA-F051AE9C20C0}" destId="{D22B77B4-9484-4DA2-81FE-6E2C39F50AD1}" srcOrd="0" destOrd="0" presId="urn:microsoft.com/office/officeart/2005/8/layout/process2"/>
    <dgm:cxn modelId="{3FD228D0-4C6D-4239-A12B-689AB14BCA2F}" srcId="{7EEEFE56-CA62-4536-8D71-5F8C07A57479}" destId="{75B948DC-A185-4D42-8ED8-87FD065FE252}" srcOrd="3" destOrd="0" parTransId="{C3F53482-780D-4361-9631-2F9145CE969B}" sibTransId="{EEBB0ED0-FBAA-4178-B0B6-062339B531FD}"/>
    <dgm:cxn modelId="{07583B9E-64DB-4CA0-9C41-610D880355BD}" type="presOf" srcId="{AD5B51E5-2789-4193-91E5-838D28D6837D}" destId="{4F6AD458-8936-4CB1-BC0D-C16BC84AA80A}" srcOrd="1" destOrd="0" presId="urn:microsoft.com/office/officeart/2005/8/layout/process2"/>
    <dgm:cxn modelId="{BC967308-1280-42B2-BAC0-5800FE5031B8}" type="presOf" srcId="{4F4FB5F4-8613-4BA6-8E90-4E82AF9A91DB}" destId="{41F9BDC8-7B09-4133-A67F-7F9381442AF1}" srcOrd="1" destOrd="0" presId="urn:microsoft.com/office/officeart/2005/8/layout/process2"/>
    <dgm:cxn modelId="{CC7B7C87-092E-44BE-B779-BB5F507E3652}" srcId="{7EEEFE56-CA62-4536-8D71-5F8C07A57479}" destId="{1AA24E8D-653F-4568-A8B4-1579D05A6DE0}" srcOrd="2" destOrd="0" parTransId="{C08BC259-3F78-44A7-83AC-75D68A2A3FCA}" sibTransId="{AD5B51E5-2789-4193-91E5-838D28D6837D}"/>
    <dgm:cxn modelId="{8E878A31-6E3B-4F12-8A98-10B48AF5F4A4}" type="presOf" srcId="{AD5B51E5-2789-4193-91E5-838D28D6837D}" destId="{EE253B2C-148E-431E-9C04-9EE789B6B4B0}" srcOrd="0" destOrd="0" presId="urn:microsoft.com/office/officeart/2005/8/layout/process2"/>
    <dgm:cxn modelId="{C37B510F-03D5-4040-BB29-A4FA352DFEC8}" type="presParOf" srcId="{3A874D42-4782-4533-8943-04160E4B4DBE}" destId="{139037E3-AC04-4F7A-8D58-F66708324527}" srcOrd="0" destOrd="0" presId="urn:microsoft.com/office/officeart/2005/8/layout/process2"/>
    <dgm:cxn modelId="{C6D50010-3DBB-4BD5-A4C2-65604EC21A1D}" type="presParOf" srcId="{3A874D42-4782-4533-8943-04160E4B4DBE}" destId="{14125450-F369-40D5-B4C3-78C6A1CE4735}" srcOrd="1" destOrd="0" presId="urn:microsoft.com/office/officeart/2005/8/layout/process2"/>
    <dgm:cxn modelId="{5CB170D1-6BF7-40BA-9D0C-D50768466828}" type="presParOf" srcId="{14125450-F369-40D5-B4C3-78C6A1CE4735}" destId="{063A6987-EEA8-4A8C-A2DB-31FFF0EBE101}" srcOrd="0" destOrd="0" presId="urn:microsoft.com/office/officeart/2005/8/layout/process2"/>
    <dgm:cxn modelId="{BB92E6CB-2257-4F84-AACE-38035AA0E4EF}" type="presParOf" srcId="{3A874D42-4782-4533-8943-04160E4B4DBE}" destId="{D22B77B4-9484-4DA2-81FE-6E2C39F50AD1}" srcOrd="2" destOrd="0" presId="urn:microsoft.com/office/officeart/2005/8/layout/process2"/>
    <dgm:cxn modelId="{6A9000E0-5873-4D78-B464-AAE3FD0879AB}" type="presParOf" srcId="{3A874D42-4782-4533-8943-04160E4B4DBE}" destId="{21A8B956-6E64-4D0D-BFF1-8C1DB70B5D6A}" srcOrd="3" destOrd="0" presId="urn:microsoft.com/office/officeart/2005/8/layout/process2"/>
    <dgm:cxn modelId="{3A9588DF-22F9-4797-8646-473DAC0CA18B}" type="presParOf" srcId="{21A8B956-6E64-4D0D-BFF1-8C1DB70B5D6A}" destId="{41F9BDC8-7B09-4133-A67F-7F9381442AF1}" srcOrd="0" destOrd="0" presId="urn:microsoft.com/office/officeart/2005/8/layout/process2"/>
    <dgm:cxn modelId="{9D1BA309-7B58-42E6-9793-BDDFB2766AF5}" type="presParOf" srcId="{3A874D42-4782-4533-8943-04160E4B4DBE}" destId="{E99E9682-7E97-4567-9ABE-96549D9B5D8A}" srcOrd="4" destOrd="0" presId="urn:microsoft.com/office/officeart/2005/8/layout/process2"/>
    <dgm:cxn modelId="{90CD6044-AFD4-4726-B83B-28D0C0DF2375}" type="presParOf" srcId="{3A874D42-4782-4533-8943-04160E4B4DBE}" destId="{EE253B2C-148E-431E-9C04-9EE789B6B4B0}" srcOrd="5" destOrd="0" presId="urn:microsoft.com/office/officeart/2005/8/layout/process2"/>
    <dgm:cxn modelId="{FD34AE5A-E9AB-4AEC-9D5F-86B8AAE34CD5}" type="presParOf" srcId="{EE253B2C-148E-431E-9C04-9EE789B6B4B0}" destId="{4F6AD458-8936-4CB1-BC0D-C16BC84AA80A}" srcOrd="0" destOrd="0" presId="urn:microsoft.com/office/officeart/2005/8/layout/process2"/>
    <dgm:cxn modelId="{453D29AC-920C-4D45-A6F2-58BAB9560746}" type="presParOf" srcId="{3A874D42-4782-4533-8943-04160E4B4DBE}" destId="{167BDDBC-8A43-495D-9D92-B3A1F7085F2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37E3-AC04-4F7A-8D58-F66708324527}">
      <dsp:nvSpPr>
        <dsp:cNvPr id="0" name=""/>
        <dsp:cNvSpPr/>
      </dsp:nvSpPr>
      <dsp:spPr>
        <a:xfrm>
          <a:off x="2674057" y="0"/>
          <a:ext cx="2644772" cy="1469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Experimental task</a:t>
          </a:r>
          <a:endParaRPr lang="en-GB" sz="2900" kern="1200" dirty="0"/>
        </a:p>
      </dsp:txBody>
      <dsp:txXfrm>
        <a:off x="2717092" y="43035"/>
        <a:ext cx="2558702" cy="1383247"/>
      </dsp:txXfrm>
    </dsp:sp>
    <dsp:sp modelId="{14125450-F369-40D5-B4C3-78C6A1CE4735}">
      <dsp:nvSpPr>
        <dsp:cNvPr id="0" name=""/>
        <dsp:cNvSpPr/>
      </dsp:nvSpPr>
      <dsp:spPr>
        <a:xfrm rot="5400000">
          <a:off x="3720946" y="1506050"/>
          <a:ext cx="550994" cy="6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5400000">
        <a:off x="3798086" y="1561149"/>
        <a:ext cx="396715" cy="385696"/>
      </dsp:txXfrm>
    </dsp:sp>
    <dsp:sp modelId="{E99E9682-7E97-4567-9ABE-96549D9B5D8A}">
      <dsp:nvSpPr>
        <dsp:cNvPr id="0" name=""/>
        <dsp:cNvSpPr/>
      </dsp:nvSpPr>
      <dsp:spPr>
        <a:xfrm>
          <a:off x="2674057" y="2203977"/>
          <a:ext cx="2644772" cy="1469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Inference on the task information</a:t>
          </a:r>
          <a:endParaRPr lang="en-GB" sz="2900" kern="1200" dirty="0"/>
        </a:p>
      </dsp:txBody>
      <dsp:txXfrm>
        <a:off x="2717092" y="2247012"/>
        <a:ext cx="2558702" cy="1383247"/>
      </dsp:txXfrm>
    </dsp:sp>
    <dsp:sp modelId="{EE253B2C-148E-431E-9C04-9EE789B6B4B0}">
      <dsp:nvSpPr>
        <dsp:cNvPr id="0" name=""/>
        <dsp:cNvSpPr/>
      </dsp:nvSpPr>
      <dsp:spPr>
        <a:xfrm rot="5400000">
          <a:off x="3720946" y="3710027"/>
          <a:ext cx="550994" cy="6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5400000">
        <a:off x="3798086" y="3765126"/>
        <a:ext cx="396715" cy="385696"/>
      </dsp:txXfrm>
    </dsp:sp>
    <dsp:sp modelId="{167BDDBC-8A43-495D-9D92-B3A1F7085F21}">
      <dsp:nvSpPr>
        <dsp:cNvPr id="0" name=""/>
        <dsp:cNvSpPr/>
      </dsp:nvSpPr>
      <dsp:spPr>
        <a:xfrm>
          <a:off x="2674057" y="4407954"/>
          <a:ext cx="2644772" cy="1469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Output judgment</a:t>
          </a:r>
          <a:endParaRPr lang="en-GB" sz="2900" kern="1200" dirty="0"/>
        </a:p>
      </dsp:txBody>
      <dsp:txXfrm>
        <a:off x="2717092" y="4450989"/>
        <a:ext cx="2558702" cy="1383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37E3-AC04-4F7A-8D58-F66708324527}">
      <dsp:nvSpPr>
        <dsp:cNvPr id="0" name=""/>
        <dsp:cNvSpPr/>
      </dsp:nvSpPr>
      <dsp:spPr>
        <a:xfrm>
          <a:off x="2962253" y="2869"/>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Experimental task</a:t>
          </a:r>
          <a:endParaRPr lang="en-GB" sz="1800" kern="1200" dirty="0"/>
        </a:p>
      </dsp:txBody>
      <dsp:txXfrm>
        <a:off x="2993521" y="34137"/>
        <a:ext cx="2005844" cy="1005015"/>
      </dsp:txXfrm>
    </dsp:sp>
    <dsp:sp modelId="{14125450-F369-40D5-B4C3-78C6A1CE4735}">
      <dsp:nvSpPr>
        <dsp:cNvPr id="0" name=""/>
        <dsp:cNvSpPr/>
      </dsp:nvSpPr>
      <dsp:spPr>
        <a:xfrm rot="5400000">
          <a:off x="3796278" y="1097109"/>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1137143"/>
        <a:ext cx="288238" cy="280232"/>
      </dsp:txXfrm>
    </dsp:sp>
    <dsp:sp modelId="{D22B77B4-9484-4DA2-81FE-6E2C39F50AD1}">
      <dsp:nvSpPr>
        <dsp:cNvPr id="0" name=""/>
        <dsp:cNvSpPr/>
      </dsp:nvSpPr>
      <dsp:spPr>
        <a:xfrm>
          <a:off x="2962253" y="1604196"/>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about experimenter’s intended meaning</a:t>
          </a:r>
          <a:endParaRPr lang="en-GB" sz="1800" kern="1200" dirty="0"/>
        </a:p>
      </dsp:txBody>
      <dsp:txXfrm>
        <a:off x="2993521" y="1635464"/>
        <a:ext cx="2005844" cy="1005015"/>
      </dsp:txXfrm>
    </dsp:sp>
    <dsp:sp modelId="{21A8B956-6E64-4D0D-BFF1-8C1DB70B5D6A}">
      <dsp:nvSpPr>
        <dsp:cNvPr id="0" name=""/>
        <dsp:cNvSpPr/>
      </dsp:nvSpPr>
      <dsp:spPr>
        <a:xfrm rot="5400000">
          <a:off x="3796278" y="2698436"/>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2738470"/>
        <a:ext cx="288238" cy="280232"/>
      </dsp:txXfrm>
    </dsp:sp>
    <dsp:sp modelId="{E99E9682-7E97-4567-9ABE-96549D9B5D8A}">
      <dsp:nvSpPr>
        <dsp:cNvPr id="0" name=""/>
        <dsp:cNvSpPr/>
      </dsp:nvSpPr>
      <dsp:spPr>
        <a:xfrm>
          <a:off x="2962253" y="3205523"/>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t>
          </a:r>
          <a:r>
            <a:rPr lang="en-GB" sz="1800" i="1" kern="1200" dirty="0" smtClean="0"/>
            <a:t>on the basis of that meaning</a:t>
          </a:r>
          <a:endParaRPr lang="en-GB" sz="1800" i="1" kern="1200" dirty="0"/>
        </a:p>
      </dsp:txBody>
      <dsp:txXfrm>
        <a:off x="2993521" y="3236791"/>
        <a:ext cx="2005844" cy="1005015"/>
      </dsp:txXfrm>
    </dsp:sp>
    <dsp:sp modelId="{EE253B2C-148E-431E-9C04-9EE789B6B4B0}">
      <dsp:nvSpPr>
        <dsp:cNvPr id="0" name=""/>
        <dsp:cNvSpPr/>
      </dsp:nvSpPr>
      <dsp:spPr>
        <a:xfrm rot="5400000">
          <a:off x="3796278" y="4299763"/>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4339797"/>
        <a:ext cx="288238" cy="280232"/>
      </dsp:txXfrm>
    </dsp:sp>
    <dsp:sp modelId="{167BDDBC-8A43-495D-9D92-B3A1F7085F21}">
      <dsp:nvSpPr>
        <dsp:cNvPr id="0" name=""/>
        <dsp:cNvSpPr/>
      </dsp:nvSpPr>
      <dsp:spPr>
        <a:xfrm>
          <a:off x="2962253" y="4806850"/>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Output judgment</a:t>
          </a:r>
          <a:endParaRPr lang="en-GB" sz="1800" kern="1200" dirty="0"/>
        </a:p>
      </dsp:txBody>
      <dsp:txXfrm>
        <a:off x="2993521" y="4838118"/>
        <a:ext cx="2005844" cy="1005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37E3-AC04-4F7A-8D58-F66708324527}">
      <dsp:nvSpPr>
        <dsp:cNvPr id="0" name=""/>
        <dsp:cNvSpPr/>
      </dsp:nvSpPr>
      <dsp:spPr>
        <a:xfrm>
          <a:off x="2962253" y="2869"/>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Experimental task</a:t>
          </a:r>
          <a:endParaRPr lang="en-GB" sz="1800" kern="1200" dirty="0"/>
        </a:p>
      </dsp:txBody>
      <dsp:txXfrm>
        <a:off x="2993521" y="34137"/>
        <a:ext cx="2005844" cy="1005015"/>
      </dsp:txXfrm>
    </dsp:sp>
    <dsp:sp modelId="{14125450-F369-40D5-B4C3-78C6A1CE4735}">
      <dsp:nvSpPr>
        <dsp:cNvPr id="0" name=""/>
        <dsp:cNvSpPr/>
      </dsp:nvSpPr>
      <dsp:spPr>
        <a:xfrm rot="5400000">
          <a:off x="3796278" y="1097109"/>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1137143"/>
        <a:ext cx="288238" cy="280232"/>
      </dsp:txXfrm>
    </dsp:sp>
    <dsp:sp modelId="{D22B77B4-9484-4DA2-81FE-6E2C39F50AD1}">
      <dsp:nvSpPr>
        <dsp:cNvPr id="0" name=""/>
        <dsp:cNvSpPr/>
      </dsp:nvSpPr>
      <dsp:spPr>
        <a:xfrm>
          <a:off x="2962253" y="1604196"/>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about experimenter’s intended meaning</a:t>
          </a:r>
          <a:endParaRPr lang="en-GB" sz="1800" kern="1200" dirty="0"/>
        </a:p>
      </dsp:txBody>
      <dsp:txXfrm>
        <a:off x="2993521" y="1635464"/>
        <a:ext cx="2005844" cy="1005015"/>
      </dsp:txXfrm>
    </dsp:sp>
    <dsp:sp modelId="{21A8B956-6E64-4D0D-BFF1-8C1DB70B5D6A}">
      <dsp:nvSpPr>
        <dsp:cNvPr id="0" name=""/>
        <dsp:cNvSpPr/>
      </dsp:nvSpPr>
      <dsp:spPr>
        <a:xfrm rot="5400000">
          <a:off x="3796278" y="2698436"/>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2738470"/>
        <a:ext cx="288238" cy="280232"/>
      </dsp:txXfrm>
    </dsp:sp>
    <dsp:sp modelId="{E99E9682-7E97-4567-9ABE-96549D9B5D8A}">
      <dsp:nvSpPr>
        <dsp:cNvPr id="0" name=""/>
        <dsp:cNvSpPr/>
      </dsp:nvSpPr>
      <dsp:spPr>
        <a:xfrm>
          <a:off x="2962253" y="3205523"/>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t>
          </a:r>
          <a:r>
            <a:rPr lang="en-GB" sz="1800" i="1" kern="1200" dirty="0" smtClean="0"/>
            <a:t>on the basis of that meaning</a:t>
          </a:r>
          <a:endParaRPr lang="en-GB" sz="1800" i="1" kern="1200" dirty="0"/>
        </a:p>
      </dsp:txBody>
      <dsp:txXfrm>
        <a:off x="2993521" y="3236791"/>
        <a:ext cx="2005844" cy="1005015"/>
      </dsp:txXfrm>
    </dsp:sp>
    <dsp:sp modelId="{EE253B2C-148E-431E-9C04-9EE789B6B4B0}">
      <dsp:nvSpPr>
        <dsp:cNvPr id="0" name=""/>
        <dsp:cNvSpPr/>
      </dsp:nvSpPr>
      <dsp:spPr>
        <a:xfrm rot="5400000">
          <a:off x="3796278" y="4299763"/>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4339797"/>
        <a:ext cx="288238" cy="280232"/>
      </dsp:txXfrm>
    </dsp:sp>
    <dsp:sp modelId="{167BDDBC-8A43-495D-9D92-B3A1F7085F21}">
      <dsp:nvSpPr>
        <dsp:cNvPr id="0" name=""/>
        <dsp:cNvSpPr/>
      </dsp:nvSpPr>
      <dsp:spPr>
        <a:xfrm>
          <a:off x="2962253" y="4806850"/>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Output judgment</a:t>
          </a:r>
          <a:endParaRPr lang="en-GB" sz="1800" kern="1200" dirty="0"/>
        </a:p>
      </dsp:txBody>
      <dsp:txXfrm>
        <a:off x="2993521" y="4838118"/>
        <a:ext cx="2005844" cy="1005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37E3-AC04-4F7A-8D58-F66708324527}">
      <dsp:nvSpPr>
        <dsp:cNvPr id="0" name=""/>
        <dsp:cNvSpPr/>
      </dsp:nvSpPr>
      <dsp:spPr>
        <a:xfrm>
          <a:off x="2962253" y="2869"/>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Experimental task</a:t>
          </a:r>
          <a:endParaRPr lang="en-GB" sz="1800" kern="1200" dirty="0"/>
        </a:p>
      </dsp:txBody>
      <dsp:txXfrm>
        <a:off x="2993521" y="34137"/>
        <a:ext cx="2005844" cy="1005015"/>
      </dsp:txXfrm>
    </dsp:sp>
    <dsp:sp modelId="{14125450-F369-40D5-B4C3-78C6A1CE4735}">
      <dsp:nvSpPr>
        <dsp:cNvPr id="0" name=""/>
        <dsp:cNvSpPr/>
      </dsp:nvSpPr>
      <dsp:spPr>
        <a:xfrm rot="5400000">
          <a:off x="3796278" y="1097109"/>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1137143"/>
        <a:ext cx="288238" cy="280232"/>
      </dsp:txXfrm>
    </dsp:sp>
    <dsp:sp modelId="{D22B77B4-9484-4DA2-81FE-6E2C39F50AD1}">
      <dsp:nvSpPr>
        <dsp:cNvPr id="0" name=""/>
        <dsp:cNvSpPr/>
      </dsp:nvSpPr>
      <dsp:spPr>
        <a:xfrm>
          <a:off x="2962253" y="1604196"/>
          <a:ext cx="2068380" cy="1067551"/>
        </a:xfrm>
        <a:prstGeom prst="roundRect">
          <a:avLst>
            <a:gd name="adj" fmla="val 10000"/>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Inference about experimenter’s intended meaning</a:t>
          </a:r>
          <a:endParaRPr lang="en-GB" sz="1800" kern="1200" dirty="0">
            <a:solidFill>
              <a:schemeClr val="tx1"/>
            </a:solidFill>
          </a:endParaRPr>
        </a:p>
      </dsp:txBody>
      <dsp:txXfrm>
        <a:off x="2993521" y="1635464"/>
        <a:ext cx="2005844" cy="1005015"/>
      </dsp:txXfrm>
    </dsp:sp>
    <dsp:sp modelId="{21A8B956-6E64-4D0D-BFF1-8C1DB70B5D6A}">
      <dsp:nvSpPr>
        <dsp:cNvPr id="0" name=""/>
        <dsp:cNvSpPr/>
      </dsp:nvSpPr>
      <dsp:spPr>
        <a:xfrm rot="5400000">
          <a:off x="3796278" y="2698436"/>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2738470"/>
        <a:ext cx="288238" cy="280232"/>
      </dsp:txXfrm>
    </dsp:sp>
    <dsp:sp modelId="{E99E9682-7E97-4567-9ABE-96549D9B5D8A}">
      <dsp:nvSpPr>
        <dsp:cNvPr id="0" name=""/>
        <dsp:cNvSpPr/>
      </dsp:nvSpPr>
      <dsp:spPr>
        <a:xfrm>
          <a:off x="2962253" y="3205523"/>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t>
          </a:r>
          <a:r>
            <a:rPr lang="en-GB" sz="1800" i="1" kern="1200" dirty="0" smtClean="0"/>
            <a:t>on the basis of that meaning</a:t>
          </a:r>
          <a:endParaRPr lang="en-GB" sz="1800" i="1" kern="1200" dirty="0"/>
        </a:p>
      </dsp:txBody>
      <dsp:txXfrm>
        <a:off x="2993521" y="3236791"/>
        <a:ext cx="2005844" cy="1005015"/>
      </dsp:txXfrm>
    </dsp:sp>
    <dsp:sp modelId="{EE253B2C-148E-431E-9C04-9EE789B6B4B0}">
      <dsp:nvSpPr>
        <dsp:cNvPr id="0" name=""/>
        <dsp:cNvSpPr/>
      </dsp:nvSpPr>
      <dsp:spPr>
        <a:xfrm rot="5400000">
          <a:off x="3796278" y="4299763"/>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4339797"/>
        <a:ext cx="288238" cy="280232"/>
      </dsp:txXfrm>
    </dsp:sp>
    <dsp:sp modelId="{167BDDBC-8A43-495D-9D92-B3A1F7085F21}">
      <dsp:nvSpPr>
        <dsp:cNvPr id="0" name=""/>
        <dsp:cNvSpPr/>
      </dsp:nvSpPr>
      <dsp:spPr>
        <a:xfrm>
          <a:off x="2962253" y="4806850"/>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Output judgment</a:t>
          </a:r>
          <a:endParaRPr lang="en-GB" sz="1800" kern="1200" dirty="0"/>
        </a:p>
      </dsp:txBody>
      <dsp:txXfrm>
        <a:off x="2993521" y="4838118"/>
        <a:ext cx="2005844" cy="1005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37E3-AC04-4F7A-8D58-F66708324527}">
      <dsp:nvSpPr>
        <dsp:cNvPr id="0" name=""/>
        <dsp:cNvSpPr/>
      </dsp:nvSpPr>
      <dsp:spPr>
        <a:xfrm>
          <a:off x="2962253" y="2869"/>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Experimental task</a:t>
          </a:r>
          <a:endParaRPr lang="en-GB" sz="1800" kern="1200" dirty="0"/>
        </a:p>
      </dsp:txBody>
      <dsp:txXfrm>
        <a:off x="2993521" y="34137"/>
        <a:ext cx="2005844" cy="1005015"/>
      </dsp:txXfrm>
    </dsp:sp>
    <dsp:sp modelId="{14125450-F369-40D5-B4C3-78C6A1CE4735}">
      <dsp:nvSpPr>
        <dsp:cNvPr id="0" name=""/>
        <dsp:cNvSpPr/>
      </dsp:nvSpPr>
      <dsp:spPr>
        <a:xfrm rot="5400000">
          <a:off x="3796278" y="1097109"/>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1137143"/>
        <a:ext cx="288238" cy="280232"/>
      </dsp:txXfrm>
    </dsp:sp>
    <dsp:sp modelId="{D22B77B4-9484-4DA2-81FE-6E2C39F50AD1}">
      <dsp:nvSpPr>
        <dsp:cNvPr id="0" name=""/>
        <dsp:cNvSpPr/>
      </dsp:nvSpPr>
      <dsp:spPr>
        <a:xfrm>
          <a:off x="2962253" y="1604196"/>
          <a:ext cx="2068380" cy="1067551"/>
        </a:xfrm>
        <a:prstGeom prst="roundRect">
          <a:avLst>
            <a:gd name="adj" fmla="val 10000"/>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Inference about experimenter’s intended meaning</a:t>
          </a:r>
          <a:endParaRPr lang="en-GB" sz="1800" kern="1200" dirty="0">
            <a:solidFill>
              <a:schemeClr val="tx1"/>
            </a:solidFill>
          </a:endParaRPr>
        </a:p>
      </dsp:txBody>
      <dsp:txXfrm>
        <a:off x="2993521" y="1635464"/>
        <a:ext cx="2005844" cy="1005015"/>
      </dsp:txXfrm>
    </dsp:sp>
    <dsp:sp modelId="{21A8B956-6E64-4D0D-BFF1-8C1DB70B5D6A}">
      <dsp:nvSpPr>
        <dsp:cNvPr id="0" name=""/>
        <dsp:cNvSpPr/>
      </dsp:nvSpPr>
      <dsp:spPr>
        <a:xfrm rot="5400000">
          <a:off x="3796278" y="2698436"/>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2738470"/>
        <a:ext cx="288238" cy="280232"/>
      </dsp:txXfrm>
    </dsp:sp>
    <dsp:sp modelId="{E99E9682-7E97-4567-9ABE-96549D9B5D8A}">
      <dsp:nvSpPr>
        <dsp:cNvPr id="0" name=""/>
        <dsp:cNvSpPr/>
      </dsp:nvSpPr>
      <dsp:spPr>
        <a:xfrm>
          <a:off x="2962253" y="3205523"/>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Inference </a:t>
          </a:r>
          <a:r>
            <a:rPr lang="en-GB" sz="1800" i="1" kern="1200" dirty="0" smtClean="0"/>
            <a:t>on the basis of that meaning</a:t>
          </a:r>
          <a:endParaRPr lang="en-GB" sz="1800" i="1" kern="1200" dirty="0"/>
        </a:p>
      </dsp:txBody>
      <dsp:txXfrm>
        <a:off x="2993521" y="3236791"/>
        <a:ext cx="2005844" cy="1005015"/>
      </dsp:txXfrm>
    </dsp:sp>
    <dsp:sp modelId="{EE253B2C-148E-431E-9C04-9EE789B6B4B0}">
      <dsp:nvSpPr>
        <dsp:cNvPr id="0" name=""/>
        <dsp:cNvSpPr/>
      </dsp:nvSpPr>
      <dsp:spPr>
        <a:xfrm rot="5400000">
          <a:off x="3796278" y="4299763"/>
          <a:ext cx="400331" cy="4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852325" y="4339797"/>
        <a:ext cx="288238" cy="280232"/>
      </dsp:txXfrm>
    </dsp:sp>
    <dsp:sp modelId="{167BDDBC-8A43-495D-9D92-B3A1F7085F21}">
      <dsp:nvSpPr>
        <dsp:cNvPr id="0" name=""/>
        <dsp:cNvSpPr/>
      </dsp:nvSpPr>
      <dsp:spPr>
        <a:xfrm>
          <a:off x="2962253" y="4806850"/>
          <a:ext cx="2068380" cy="1067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Output judgment</a:t>
          </a:r>
          <a:endParaRPr lang="en-GB" sz="1800" kern="1200" dirty="0"/>
        </a:p>
      </dsp:txBody>
      <dsp:txXfrm>
        <a:off x="2993521" y="4838118"/>
        <a:ext cx="2005844" cy="1005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C7C3DB7-C781-7D47-8BA9-811D8FBDBD88}" type="datetimeFigureOut">
              <a:rPr lang="en-GB" smtClean="0"/>
              <a:t>28/09/2017</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598AD21-A19F-EB41-8798-7FA616D744AF}" type="slidenum">
              <a:rPr lang="en-GB" smtClean="0"/>
              <a:t>‹#›</a:t>
            </a:fld>
            <a:endParaRPr lang="en-GB"/>
          </a:p>
        </p:txBody>
      </p:sp>
    </p:spTree>
    <p:extLst>
      <p:ext uri="{BB962C8B-B14F-4D97-AF65-F5344CB8AC3E}">
        <p14:creationId xmlns:p14="http://schemas.microsoft.com/office/powerpoint/2010/main" val="41800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7E2EDEBE-1B4B-6C46-BA75-4D8D0457A172}" type="datetimeFigureOut">
              <a:rPr lang="en-US"/>
              <a:pPr>
                <a:defRPr/>
              </a:pPr>
              <a:t>9/28/2017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111CAEF-F3EA-6044-BEC0-444765FA7E53}" type="slidenum">
              <a:rPr lang="en-US" altLang="en-US"/>
              <a:pPr>
                <a:defRPr/>
              </a:pPr>
              <a:t>‹#›</a:t>
            </a:fld>
            <a:endParaRPr lang="en-US" altLang="en-US"/>
          </a:p>
        </p:txBody>
      </p:sp>
    </p:spTree>
    <p:extLst>
      <p:ext uri="{BB962C8B-B14F-4D97-AF65-F5344CB8AC3E}">
        <p14:creationId xmlns:p14="http://schemas.microsoft.com/office/powerpoint/2010/main" val="1566749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endParaRPr lang="en-GB" altLang="en-US"/>
          </a:p>
          <a:p>
            <a:endParaRPr lang="en-GB"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BD9F43-7EB8-B34C-9AF9-CF5149B3E6AE}" type="slidenum">
              <a:rPr lang="en-US" altLang="en-US"/>
              <a:pPr/>
              <a:t>1</a:t>
            </a:fld>
            <a:endParaRPr lang="en-US" altLang="en-US"/>
          </a:p>
        </p:txBody>
      </p:sp>
    </p:spTree>
    <p:extLst>
      <p:ext uri="{BB962C8B-B14F-4D97-AF65-F5344CB8AC3E}">
        <p14:creationId xmlns:p14="http://schemas.microsoft.com/office/powerpoint/2010/main" val="21102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3A100A-EE10-F542-83AD-0D20EC865297}" type="slidenum">
              <a:rPr lang="en-US" altLang="en-US"/>
              <a:pPr/>
              <a:t>32</a:t>
            </a:fld>
            <a:endParaRPr lang="en-US" altLang="en-US"/>
          </a:p>
        </p:txBody>
      </p:sp>
    </p:spTree>
    <p:extLst>
      <p:ext uri="{BB962C8B-B14F-4D97-AF65-F5344CB8AC3E}">
        <p14:creationId xmlns:p14="http://schemas.microsoft.com/office/powerpoint/2010/main" val="297485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F9A0BE-D002-9647-AD2D-599C1CDF6CB5}" type="slidenum">
              <a:rPr lang="en-US" altLang="en-US"/>
              <a:pPr/>
              <a:t>33</a:t>
            </a:fld>
            <a:endParaRPr lang="en-US" altLang="en-US"/>
          </a:p>
        </p:txBody>
      </p:sp>
    </p:spTree>
    <p:extLst>
      <p:ext uri="{BB962C8B-B14F-4D97-AF65-F5344CB8AC3E}">
        <p14:creationId xmlns:p14="http://schemas.microsoft.com/office/powerpoint/2010/main" val="283046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9CF122-40F4-BF43-8DA5-2ED2A71AC734}" type="slidenum">
              <a:rPr lang="en-US" altLang="en-US"/>
              <a:pPr/>
              <a:t>34</a:t>
            </a:fld>
            <a:endParaRPr lang="en-US" altLang="en-US"/>
          </a:p>
        </p:txBody>
      </p:sp>
    </p:spTree>
    <p:extLst>
      <p:ext uri="{BB962C8B-B14F-4D97-AF65-F5344CB8AC3E}">
        <p14:creationId xmlns:p14="http://schemas.microsoft.com/office/powerpoint/2010/main" val="175545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A2E9CC-B066-2F4D-AE4A-C20EA1A3E7E0}" type="slidenum">
              <a:rPr lang="en-US" altLang="en-US"/>
              <a:pPr/>
              <a:t>37</a:t>
            </a:fld>
            <a:endParaRPr lang="en-US" altLang="en-US"/>
          </a:p>
        </p:txBody>
      </p:sp>
    </p:spTree>
    <p:extLst>
      <p:ext uri="{BB962C8B-B14F-4D97-AF65-F5344CB8AC3E}">
        <p14:creationId xmlns:p14="http://schemas.microsoft.com/office/powerpoint/2010/main" val="237428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Doesn’t matter what the base rate of good and bad teams are, </a:t>
            </a:r>
            <a:r>
              <a:rPr lang="en-GB" altLang="en-US" dirty="0" smtClean="0"/>
              <a:t>positive</a:t>
            </a:r>
            <a:r>
              <a:rPr lang="en-GB" altLang="en-US" baseline="0" dirty="0" smtClean="0"/>
              <a:t> frames increase the likelihood that it is a good team.</a:t>
            </a:r>
            <a:endParaRPr lang="en-GB"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F87138-84A2-5543-9F48-7503423DA3DC}" type="slidenum">
              <a:rPr lang="en-US" altLang="en-US"/>
              <a:pPr/>
              <a:t>46</a:t>
            </a:fld>
            <a:endParaRPr lang="en-US" altLang="en-US"/>
          </a:p>
        </p:txBody>
      </p:sp>
    </p:spTree>
    <p:extLst>
      <p:ext uri="{BB962C8B-B14F-4D97-AF65-F5344CB8AC3E}">
        <p14:creationId xmlns:p14="http://schemas.microsoft.com/office/powerpoint/2010/main" val="117326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Situations</a:t>
            </a:r>
            <a:r>
              <a:rPr lang="en-GB" baseline="0" dirty="0" smtClean="0"/>
              <a:t> where dialogue is not between  cooperative speakers – e.g., computer program</a:t>
            </a:r>
            <a:endParaRPr lang="en-GB" dirty="0" smtClean="0"/>
          </a:p>
          <a:p>
            <a:endParaRPr lang="en-GB" dirty="0" smtClean="0"/>
          </a:p>
          <a:p>
            <a:r>
              <a:rPr lang="en-GB" dirty="0" smtClean="0"/>
              <a:t>Example </a:t>
            </a:r>
            <a:r>
              <a:rPr lang="en-GB" dirty="0" smtClean="0"/>
              <a:t>of Filip’s MSc project:</a:t>
            </a:r>
            <a:r>
              <a:rPr lang="en-GB" baseline="0" dirty="0" smtClean="0"/>
              <a:t> Lives saved per £100; % money spent on overheads</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50</a:t>
            </a:fld>
            <a:endParaRPr lang="en-US" altLang="en-US"/>
          </a:p>
        </p:txBody>
      </p:sp>
    </p:spTree>
    <p:extLst>
      <p:ext uri="{BB962C8B-B14F-4D97-AF65-F5344CB8AC3E}">
        <p14:creationId xmlns:p14="http://schemas.microsoft.com/office/powerpoint/2010/main" val="366362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Experimental</a:t>
            </a:r>
            <a:r>
              <a:rPr lang="en-GB" baseline="0" dirty="0" smtClean="0"/>
              <a:t> setting, little scope for clarification. Participant will expect experimenter to be a cooperative conversational partner. Think also about </a:t>
            </a:r>
            <a:r>
              <a:rPr lang="en-GB" baseline="0" dirty="0" err="1" smtClean="0"/>
              <a:t>Millgram</a:t>
            </a:r>
            <a:r>
              <a:rPr lang="en-GB" baseline="0" dirty="0" smtClean="0"/>
              <a:t>: Some authority to experimenter, so might be fair to expect it even more…</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51</a:t>
            </a:fld>
            <a:endParaRPr lang="en-US" altLang="en-US"/>
          </a:p>
        </p:txBody>
      </p:sp>
    </p:spTree>
    <p:extLst>
      <p:ext uri="{BB962C8B-B14F-4D97-AF65-F5344CB8AC3E}">
        <p14:creationId xmlns:p14="http://schemas.microsoft.com/office/powerpoint/2010/main" val="25659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Deceipt</a:t>
            </a:r>
            <a:r>
              <a:rPr lang="en-GB" dirty="0" smtClean="0"/>
              <a:t> was telling participants performance</a:t>
            </a:r>
            <a:r>
              <a:rPr lang="en-GB" baseline="0" dirty="0" smtClean="0"/>
              <a:t> was related to OCD, otherwise a learning expt.</a:t>
            </a:r>
          </a:p>
          <a:p>
            <a:endParaRPr lang="en-GB" baseline="0" dirty="0" smtClean="0"/>
          </a:p>
          <a:p>
            <a:r>
              <a:rPr lang="en-GB" baseline="0" dirty="0" smtClean="0"/>
              <a:t>Non-deceit was a learning task.</a:t>
            </a:r>
          </a:p>
          <a:p>
            <a:endParaRPr lang="en-GB" baseline="0" dirty="0" smtClean="0"/>
          </a:p>
          <a:p>
            <a:r>
              <a:rPr lang="en-GB" baseline="0" dirty="0" smtClean="0"/>
              <a:t>Subjects included in analysis were aware of the study’s hypothesis</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53</a:t>
            </a:fld>
            <a:endParaRPr lang="en-US" altLang="en-US"/>
          </a:p>
        </p:txBody>
      </p:sp>
    </p:spTree>
    <p:extLst>
      <p:ext uri="{BB962C8B-B14F-4D97-AF65-F5344CB8AC3E}">
        <p14:creationId xmlns:p14="http://schemas.microsoft.com/office/powerpoint/2010/main" val="175347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Means around 3 minutes and 12 minutes</a:t>
            </a:r>
          </a:p>
          <a:p>
            <a:r>
              <a:rPr lang="en-GB" dirty="0" smtClean="0"/>
              <a:t>Means</a:t>
            </a:r>
            <a:r>
              <a:rPr lang="en-GB" baseline="0" dirty="0" smtClean="0"/>
              <a:t> around 0.1 and 0.6</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55</a:t>
            </a:fld>
            <a:endParaRPr lang="en-US" altLang="en-US"/>
          </a:p>
        </p:txBody>
      </p:sp>
    </p:spTree>
    <p:extLst>
      <p:ext uri="{BB962C8B-B14F-4D97-AF65-F5344CB8AC3E}">
        <p14:creationId xmlns:p14="http://schemas.microsoft.com/office/powerpoint/2010/main" val="285135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Conservatism</a:t>
            </a:r>
            <a:r>
              <a:rPr lang="en-GB" baseline="0" dirty="0" smtClean="0"/>
              <a:t> example</a:t>
            </a:r>
          </a:p>
          <a:p>
            <a:r>
              <a:rPr lang="en-GB" baseline="0" dirty="0" smtClean="0"/>
              <a:t>Warwick DM example</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60</a:t>
            </a:fld>
            <a:endParaRPr lang="en-US" altLang="en-US"/>
          </a:p>
        </p:txBody>
      </p:sp>
    </p:spTree>
    <p:extLst>
      <p:ext uri="{BB962C8B-B14F-4D97-AF65-F5344CB8AC3E}">
        <p14:creationId xmlns:p14="http://schemas.microsoft.com/office/powerpoint/2010/main" val="164500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Experimental</a:t>
            </a:r>
            <a:r>
              <a:rPr lang="en-GB" baseline="0" dirty="0" smtClean="0"/>
              <a:t> setting, little scope for clarification. Participant will expect experimenter to be a cooperative conversational partner. Think also about </a:t>
            </a:r>
            <a:r>
              <a:rPr lang="en-GB" baseline="0" dirty="0" err="1" smtClean="0"/>
              <a:t>Millgram</a:t>
            </a:r>
            <a:r>
              <a:rPr lang="en-GB" baseline="0" dirty="0" smtClean="0"/>
              <a:t>: Some authority to experimenter, so might be fair to expect it even more…</a:t>
            </a:r>
            <a:endParaRPr lang="en-GB" dirty="0"/>
          </a:p>
        </p:txBody>
      </p:sp>
      <p:sp>
        <p:nvSpPr>
          <p:cNvPr id="4" name="Slide Number Placeholder 3"/>
          <p:cNvSpPr>
            <a:spLocks noGrp="1"/>
          </p:cNvSpPr>
          <p:nvPr>
            <p:ph type="sldNum" sz="quarter" idx="10"/>
          </p:nvPr>
        </p:nvSpPr>
        <p:spPr/>
        <p:txBody>
          <a:bodyPr/>
          <a:lstStyle/>
          <a:p>
            <a:pPr>
              <a:defRPr/>
            </a:pPr>
            <a:fld id="{C111CAEF-F3EA-6044-BEC0-444765FA7E53}" type="slidenum">
              <a:rPr lang="en-US" altLang="en-US" smtClean="0"/>
              <a:pPr>
                <a:defRPr/>
              </a:pPr>
              <a:t>6</a:t>
            </a:fld>
            <a:endParaRPr lang="en-US" altLang="en-US"/>
          </a:p>
        </p:txBody>
      </p:sp>
    </p:spTree>
    <p:extLst>
      <p:ext uri="{BB962C8B-B14F-4D97-AF65-F5344CB8AC3E}">
        <p14:creationId xmlns:p14="http://schemas.microsoft.com/office/powerpoint/2010/main" val="72544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A2139D-0801-F244-969F-05A24875C9D1}" type="slidenum">
              <a:rPr lang="en-US" altLang="en-US">
                <a:latin typeface="Times" charset="0"/>
                <a:ea typeface="MS PGothic" charset="-128"/>
              </a:rPr>
              <a:pPr/>
              <a:t>8</a:t>
            </a:fld>
            <a:endParaRPr lang="en-US" altLang="en-US">
              <a:latin typeface="Times" charset="0"/>
              <a:ea typeface="MS PGothic"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Times" charset="0"/>
                <a:ea typeface="Arial" charset="0"/>
                <a:cs typeface="Arial" charset="0"/>
              </a:rPr>
              <a:t>But consider the very same reference, given to James by his personal tutor who only saw him once a term, and who does not teach him maths…</a:t>
            </a:r>
          </a:p>
          <a:p>
            <a:pPr eaLnBrk="1" hangingPunct="1"/>
            <a:endParaRPr lang="en-GB" altLang="en-US">
              <a:latin typeface="Times" charset="0"/>
              <a:ea typeface="Arial" charset="0"/>
              <a:cs typeface="Arial" charset="0"/>
            </a:endParaRPr>
          </a:p>
          <a:p>
            <a:pPr eaLnBrk="1" hangingPunct="1"/>
            <a:r>
              <a:rPr lang="en-GB" altLang="en-US">
                <a:latin typeface="Times" charset="0"/>
                <a:ea typeface="Arial" charset="0"/>
                <a:cs typeface="Arial" charset="0"/>
              </a:rPr>
              <a:t>…the reference doesn’t seem so damning now – why is this? Presumably, its because the tutor does not have access to the information about James’ maths ability that his maths teacher does – and so the absence of positive information about his maths ability doesn’t make us want to infer that he is in fact bad at maths – rather, the silence is at best uninformative.</a:t>
            </a:r>
          </a:p>
        </p:txBody>
      </p:sp>
    </p:spTree>
    <p:extLst>
      <p:ext uri="{BB962C8B-B14F-4D97-AF65-F5344CB8AC3E}">
        <p14:creationId xmlns:p14="http://schemas.microsoft.com/office/powerpoint/2010/main" val="90399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BE9D0E-4EF5-6B46-AE38-0A4BECAA69B0}" type="slidenum">
              <a:rPr lang="en-US" altLang="en-US">
                <a:latin typeface="Times" charset="0"/>
                <a:ea typeface="MS PGothic" charset="-128"/>
              </a:rPr>
              <a:pPr/>
              <a:t>9</a:t>
            </a:fld>
            <a:endParaRPr lang="en-US" altLang="en-US">
              <a:latin typeface="Times" charset="0"/>
              <a:ea typeface="MS PGothic" charset="-128"/>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Times" charset="0"/>
                <a:ea typeface="Arial" charset="0"/>
                <a:cs typeface="Arial" charset="0"/>
              </a:rPr>
              <a:t>The contrasts I’ve already spelled out were placed into the context of an application to a British university. IMPORTANT: EXPLAIN WHAT A UCAS FORM IS AND WHAT GCSEs ARE</a:t>
            </a:r>
          </a:p>
        </p:txBody>
      </p:sp>
    </p:spTree>
    <p:extLst>
      <p:ext uri="{BB962C8B-B14F-4D97-AF65-F5344CB8AC3E}">
        <p14:creationId xmlns:p14="http://schemas.microsoft.com/office/powerpoint/2010/main" val="333403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845E1C-9AF1-1F41-AAF8-A51A4258F141}" type="slidenum">
              <a:rPr lang="en-US" altLang="en-US">
                <a:latin typeface="Times" charset="0"/>
                <a:ea typeface="MS PGothic" charset="-128"/>
              </a:rPr>
              <a:pPr/>
              <a:t>10</a:t>
            </a:fld>
            <a:endParaRPr lang="en-US" altLang="en-US">
              <a:latin typeface="Times" charset="0"/>
              <a:ea typeface="MS PGothic" charset="-128"/>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Times" charset="0"/>
                <a:ea typeface="Arial" charset="0"/>
                <a:cs typeface="Arial" charset="0"/>
              </a:rPr>
              <a:t>So participants in this group read a weak argument from an expert source…and were asked to indicate whether they thought James should be offered a place at Newcastle Uni in light of this new information…this condition is where we would expect the faint praise effect to be present…</a:t>
            </a:r>
          </a:p>
        </p:txBody>
      </p:sp>
    </p:spTree>
    <p:extLst>
      <p:ext uri="{BB962C8B-B14F-4D97-AF65-F5344CB8AC3E}">
        <p14:creationId xmlns:p14="http://schemas.microsoft.com/office/powerpoint/2010/main" val="43971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AF3756-6BCA-1649-B7D3-2EE477CD5412}" type="slidenum">
              <a:rPr lang="en-US" altLang="en-US">
                <a:latin typeface="Times" charset="0"/>
                <a:ea typeface="MS PGothic" charset="-128"/>
              </a:rPr>
              <a:pPr/>
              <a:t>11</a:t>
            </a:fld>
            <a:endParaRPr lang="en-US" altLang="en-US">
              <a:latin typeface="Times" charset="0"/>
              <a:ea typeface="MS PGothic"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Times" charset="0"/>
                <a:ea typeface="Arial" charset="0"/>
                <a:cs typeface="Arial" charset="0"/>
              </a:rPr>
              <a:t>In this condition, participants read the same weak argument from James’ tutor, a history teacher, who only saw him once a term…so here we didn’t expect the weak argument to be interpreted as faint praise…</a:t>
            </a:r>
          </a:p>
        </p:txBody>
      </p:sp>
    </p:spTree>
    <p:extLst>
      <p:ext uri="{BB962C8B-B14F-4D97-AF65-F5344CB8AC3E}">
        <p14:creationId xmlns:p14="http://schemas.microsoft.com/office/powerpoint/2010/main" val="31145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75674-375B-B748-8BF1-6D99DB896F37}" type="slidenum">
              <a:rPr lang="en-US" altLang="en-US">
                <a:latin typeface="Times" charset="0"/>
                <a:ea typeface="MS PGothic" charset="-128"/>
              </a:rPr>
              <a:pPr/>
              <a:t>12</a:t>
            </a:fld>
            <a:endParaRPr lang="en-US" altLang="en-US">
              <a:latin typeface="Times" charset="0"/>
              <a:ea typeface="MS PGothic" charset="-128"/>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tLang="en-US">
              <a:latin typeface="Times" charset="0"/>
              <a:ea typeface="Arial" charset="0"/>
              <a:cs typeface="Arial" charset="0"/>
            </a:endParaRPr>
          </a:p>
        </p:txBody>
      </p:sp>
    </p:spTree>
    <p:extLst>
      <p:ext uri="{BB962C8B-B14F-4D97-AF65-F5344CB8AC3E}">
        <p14:creationId xmlns:p14="http://schemas.microsoft.com/office/powerpoint/2010/main" val="108739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F471DF-35BF-9B45-8E66-1116BF62A652}" type="slidenum">
              <a:rPr lang="en-US" altLang="en-US"/>
              <a:pPr/>
              <a:t>16</a:t>
            </a:fld>
            <a:endParaRPr lang="en-US" altLang="en-US"/>
          </a:p>
        </p:txBody>
      </p:sp>
    </p:spTree>
    <p:extLst>
      <p:ext uri="{BB962C8B-B14F-4D97-AF65-F5344CB8AC3E}">
        <p14:creationId xmlns:p14="http://schemas.microsoft.com/office/powerpoint/2010/main" val="33383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Results in line with the hypothesis that a unilateral, at least, interpretation is contributing to framing effects.  There was an interaction effect between frame and modifier, but no simple effects test follow-ups. Did the ‘exact’ condition differ from the standard condition?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B9812B-0C40-F943-B7F4-34BDC9D00486}" type="slidenum">
              <a:rPr lang="en-US" altLang="en-US"/>
              <a:pPr/>
              <a:t>29</a:t>
            </a:fld>
            <a:endParaRPr lang="en-US" altLang="en-US"/>
          </a:p>
        </p:txBody>
      </p:sp>
    </p:spTree>
    <p:extLst>
      <p:ext uri="{BB962C8B-B14F-4D97-AF65-F5344CB8AC3E}">
        <p14:creationId xmlns:p14="http://schemas.microsoft.com/office/powerpoint/2010/main" val="299156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p>
        </p:txBody>
      </p:sp>
    </p:spTree>
    <p:extLst>
      <p:ext uri="{BB962C8B-B14F-4D97-AF65-F5344CB8AC3E}">
        <p14:creationId xmlns:p14="http://schemas.microsoft.com/office/powerpoint/2010/main" val="102181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EE868D2-B2BB-7F45-8692-DA1F58DCE21E}" type="slidenum">
              <a:rPr lang="en-US" altLang="en-US"/>
              <a:pPr>
                <a:defRPr/>
              </a:pPr>
              <a:t>‹#›</a:t>
            </a:fld>
            <a:endParaRPr lang="en-US" altLang="en-US"/>
          </a:p>
        </p:txBody>
      </p:sp>
    </p:spTree>
    <p:extLst>
      <p:ext uri="{BB962C8B-B14F-4D97-AF65-F5344CB8AC3E}">
        <p14:creationId xmlns:p14="http://schemas.microsoft.com/office/powerpoint/2010/main" val="101859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9BB09DC-F1EC-8448-BFFF-F690AB7E3555}" type="slidenum">
              <a:rPr lang="en-US" altLang="en-US"/>
              <a:pPr>
                <a:defRPr/>
              </a:pPr>
              <a:t>‹#›</a:t>
            </a:fld>
            <a:endParaRPr lang="en-US" altLang="en-US"/>
          </a:p>
        </p:txBody>
      </p:sp>
    </p:spTree>
    <p:extLst>
      <p:ext uri="{BB962C8B-B14F-4D97-AF65-F5344CB8AC3E}">
        <p14:creationId xmlns:p14="http://schemas.microsoft.com/office/powerpoint/2010/main" val="190004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anose="020B0604020202020204"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F45C345E-FA00-B446-9558-029C5033C3DD}" type="slidenum">
              <a:rPr lang="en-US" altLang="en-US"/>
              <a:pPr>
                <a:defRPr/>
              </a:pPr>
              <a:t>‹#›</a:t>
            </a:fld>
            <a:endParaRPr lang="en-US" altLang="en-US"/>
          </a:p>
        </p:txBody>
      </p:sp>
    </p:spTree>
    <p:extLst>
      <p:ext uri="{BB962C8B-B14F-4D97-AF65-F5344CB8AC3E}">
        <p14:creationId xmlns:p14="http://schemas.microsoft.com/office/powerpoint/2010/main" val="1780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272808" cy="98072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30200" y="1340769"/>
            <a:ext cx="8489950" cy="48250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FBAB15B-6F18-4642-97C8-E0674B5EC5F8}" type="slidenum">
              <a:rPr lang="en-US" altLang="en-US"/>
              <a:pPr>
                <a:defRPr/>
              </a:pPr>
              <a:t>‹#›</a:t>
            </a:fld>
            <a:endParaRPr lang="en-US" altLang="en-US"/>
          </a:p>
        </p:txBody>
      </p:sp>
    </p:spTree>
    <p:extLst>
      <p:ext uri="{BB962C8B-B14F-4D97-AF65-F5344CB8AC3E}">
        <p14:creationId xmlns:p14="http://schemas.microsoft.com/office/powerpoint/2010/main" val="34447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FD8162-060A-4047-9233-A9CC48659403}" type="slidenum">
              <a:rPr lang="en-US" altLang="en-US"/>
              <a:pPr>
                <a:defRPr/>
              </a:pPr>
              <a:t>‹#›</a:t>
            </a:fld>
            <a:endParaRPr lang="en-US" altLang="en-US"/>
          </a:p>
        </p:txBody>
      </p:sp>
    </p:spTree>
    <p:extLst>
      <p:ext uri="{BB962C8B-B14F-4D97-AF65-F5344CB8AC3E}">
        <p14:creationId xmlns:p14="http://schemas.microsoft.com/office/powerpoint/2010/main" val="205877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A2DFFFB-B08B-B94B-BFF4-779AB5DC7A66}" type="slidenum">
              <a:rPr lang="en-US" altLang="en-US"/>
              <a:pPr>
                <a:defRPr/>
              </a:pPr>
              <a:t>‹#›</a:t>
            </a:fld>
            <a:endParaRPr lang="en-US" altLang="en-US"/>
          </a:p>
        </p:txBody>
      </p:sp>
    </p:spTree>
    <p:extLst>
      <p:ext uri="{BB962C8B-B14F-4D97-AF65-F5344CB8AC3E}">
        <p14:creationId xmlns:p14="http://schemas.microsoft.com/office/powerpoint/2010/main" val="161910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9A42CE9-282F-9047-B76F-522B7A35D0A1}" type="slidenum">
              <a:rPr lang="en-US" altLang="en-US"/>
              <a:pPr>
                <a:defRPr/>
              </a:pPr>
              <a:t>‹#›</a:t>
            </a:fld>
            <a:endParaRPr lang="en-US" altLang="en-US"/>
          </a:p>
        </p:txBody>
      </p:sp>
    </p:spTree>
    <p:extLst>
      <p:ext uri="{BB962C8B-B14F-4D97-AF65-F5344CB8AC3E}">
        <p14:creationId xmlns:p14="http://schemas.microsoft.com/office/powerpoint/2010/main" val="156515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982441E-3329-3E49-B95B-BE18C0699728}" type="slidenum">
              <a:rPr lang="en-US" altLang="en-US"/>
              <a:pPr>
                <a:defRPr/>
              </a:pPr>
              <a:t>‹#›</a:t>
            </a:fld>
            <a:endParaRPr lang="en-US" altLang="en-US"/>
          </a:p>
        </p:txBody>
      </p:sp>
    </p:spTree>
    <p:extLst>
      <p:ext uri="{BB962C8B-B14F-4D97-AF65-F5344CB8AC3E}">
        <p14:creationId xmlns:p14="http://schemas.microsoft.com/office/powerpoint/2010/main" val="95364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4ABCAF-232E-7842-B4A5-C6753405E793}" type="slidenum">
              <a:rPr lang="en-US" altLang="en-US"/>
              <a:pPr>
                <a:defRPr/>
              </a:pPr>
              <a:t>‹#›</a:t>
            </a:fld>
            <a:endParaRPr lang="en-US" altLang="en-US"/>
          </a:p>
        </p:txBody>
      </p:sp>
    </p:spTree>
    <p:extLst>
      <p:ext uri="{BB962C8B-B14F-4D97-AF65-F5344CB8AC3E}">
        <p14:creationId xmlns:p14="http://schemas.microsoft.com/office/powerpoint/2010/main" val="128966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FF9FF08-09EF-9340-B339-5D5B6DA3EA1D}" type="slidenum">
              <a:rPr lang="en-US" altLang="en-US"/>
              <a:pPr>
                <a:defRPr/>
              </a:pPr>
              <a:t>‹#›</a:t>
            </a:fld>
            <a:endParaRPr lang="en-US" altLang="en-US"/>
          </a:p>
        </p:txBody>
      </p:sp>
    </p:spTree>
    <p:extLst>
      <p:ext uri="{BB962C8B-B14F-4D97-AF65-F5344CB8AC3E}">
        <p14:creationId xmlns:p14="http://schemas.microsoft.com/office/powerpoint/2010/main" val="81834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A238CE-6DC3-7541-AD7F-71BCDA8DA357}" type="slidenum">
              <a:rPr lang="en-US" altLang="en-US"/>
              <a:pPr>
                <a:defRPr/>
              </a:pPr>
              <a:t>‹#›</a:t>
            </a:fld>
            <a:endParaRPr lang="en-US" altLang="en-US"/>
          </a:p>
        </p:txBody>
      </p:sp>
    </p:spTree>
    <p:extLst>
      <p:ext uri="{BB962C8B-B14F-4D97-AF65-F5344CB8AC3E}">
        <p14:creationId xmlns:p14="http://schemas.microsoft.com/office/powerpoint/2010/main" val="149309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DBD7682-956A-1944-BF03-D8509298259E}" type="slidenum">
              <a:rPr lang="en-US" altLang="en-US"/>
              <a:pPr>
                <a:defRPr/>
              </a:pPr>
              <a:t>‹#›</a:t>
            </a:fld>
            <a:endParaRPr lang="en-US" altLang="en-US"/>
          </a:p>
        </p:txBody>
      </p:sp>
      <p:pic>
        <p:nvPicPr>
          <p:cNvPr id="1029" name="Picture 17" descr="MidBlue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1" r:id="rId12"/>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G0ZZJXw4MTA"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Yo4WF3cSd9Q" TargetMode="External"/><Relationship Id="rId2" Type="http://schemas.openxmlformats.org/officeDocument/2006/relationships/hyperlink" Target="https://www.youtube.com/watch?v=JsQMdECFnUQ"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Yo4WF3cSd9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484313"/>
            <a:ext cx="8496300" cy="1081087"/>
          </a:xfrm>
        </p:spPr>
        <p:txBody>
          <a:bodyPr/>
          <a:lstStyle/>
          <a:p>
            <a:pPr algn="ctr" eaLnBrk="1" hangingPunct="1"/>
            <a:r>
              <a:rPr lang="en-GB" dirty="0"/>
              <a:t>Conversational pragmatics and their influences on the interpretation of experimental results</a:t>
            </a:r>
            <a:endParaRPr lang="en-GB" altLang="en-US" dirty="0"/>
          </a:p>
        </p:txBody>
      </p:sp>
      <p:sp>
        <p:nvSpPr>
          <p:cNvPr id="5123" name="Rectangle 3"/>
          <p:cNvSpPr>
            <a:spLocks noGrp="1" noChangeArrowheads="1"/>
          </p:cNvSpPr>
          <p:nvPr>
            <p:ph type="subTitle" idx="1"/>
          </p:nvPr>
        </p:nvSpPr>
        <p:spPr>
          <a:xfrm>
            <a:off x="250825" y="2852738"/>
            <a:ext cx="8496300" cy="720725"/>
          </a:xfrm>
        </p:spPr>
        <p:txBody>
          <a:bodyPr/>
          <a:lstStyle/>
          <a:p>
            <a:pPr algn="ctr" eaLnBrk="1" hangingPunct="1"/>
            <a:endParaRPr lang="en-GB" altLang="en-US" dirty="0"/>
          </a:p>
          <a:p>
            <a:pPr algn="ctr" eaLnBrk="1" hangingPunct="1"/>
            <a:r>
              <a:rPr lang="en-GB" altLang="en-US" dirty="0"/>
              <a:t>Adam Harris</a:t>
            </a:r>
          </a:p>
          <a:p>
            <a:pPr algn="ctr" eaLnBrk="1" hangingPunct="1"/>
            <a:r>
              <a:rPr lang="en-GB" altLang="en-US" dirty="0" smtClean="0"/>
              <a:t>September 28</a:t>
            </a:r>
            <a:r>
              <a:rPr lang="en-GB" altLang="en-US" baseline="30000" dirty="0" smtClean="0"/>
              <a:t>th</a:t>
            </a:r>
            <a:r>
              <a:rPr lang="en-GB" altLang="en-US" dirty="0" smtClean="0"/>
              <a:t>, </a:t>
            </a:r>
            <a:r>
              <a:rPr lang="en-GB" altLang="en-US" dirty="0"/>
              <a:t>2017</a:t>
            </a:r>
          </a:p>
          <a:p>
            <a:pPr eaLnBrk="1" hangingPunct="1"/>
            <a:endParaRPr lang="en-GB" altLang="en-US" sz="1400" baseline="30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5378" name="Group 2"/>
          <p:cNvGraphicFramePr>
            <a:graphicFrameLocks noGrp="1"/>
          </p:cNvGraphicFramePr>
          <p:nvPr/>
        </p:nvGraphicFramePr>
        <p:xfrm>
          <a:off x="2195513" y="836613"/>
          <a:ext cx="4953000" cy="762000"/>
        </p:xfrm>
        <a:graphic>
          <a:graphicData uri="http://schemas.openxmlformats.org/drawingml/2006/table">
            <a:tbl>
              <a:tblPr/>
              <a:tblGrid>
                <a:gridCol w="4953000"/>
              </a:tblGrid>
              <a:tr h="685800">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UCAS APPLICATION</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Referee’s Section</a:t>
                      </a:r>
                      <a:endParaRPr kumimoji="0" lang="en-GB" altLang="en-US" sz="2400" b="0" i="0" u="none" strike="noStrike" cap="none" normalizeH="0" baseline="0">
                        <a:ln>
                          <a:noFill/>
                        </a:ln>
                        <a:solidFill>
                          <a:schemeClr val="tx1"/>
                        </a:solidFill>
                        <a:effectLst/>
                        <a:latin typeface="Times"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85384" name="Group 8"/>
          <p:cNvGraphicFramePr>
            <a:graphicFrameLocks noGrp="1"/>
          </p:cNvGraphicFramePr>
          <p:nvPr/>
        </p:nvGraphicFramePr>
        <p:xfrm>
          <a:off x="2195513" y="1844675"/>
          <a:ext cx="4953000" cy="1476375"/>
        </p:xfrm>
        <a:graphic>
          <a:graphicData uri="http://schemas.openxmlformats.org/drawingml/2006/table">
            <a:tbl>
              <a:tblPr/>
              <a:tblGrid>
                <a:gridCol w="4953000"/>
              </a:tblGrid>
              <a:tr h="1476375">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Name of Applicant:……</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James Driver</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Course applied for:…………</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Mathematics</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Name of Referee:………</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David Rogers BSc</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Referee’s Position:……</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A-level mathematics teacher</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How does the referee know the applicant?......</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I have taught James           maths throughout his AS and A-level course</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18" name="Rectangle 14"/>
          <p:cNvSpPr>
            <a:spLocks noChangeArrowheads="1"/>
          </p:cNvSpPr>
          <p:nvPr/>
        </p:nvSpPr>
        <p:spPr bwMode="auto">
          <a:xfrm>
            <a:off x="1403350" y="3357563"/>
            <a:ext cx="6399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400">
                <a:latin typeface="Times" charset="0"/>
                <a:ea typeface="MS PGothic" charset="-128"/>
                <a:cs typeface="Times New Roman" charset="0"/>
              </a:rPr>
              <a:t>             Please write your reference for the aforementioned applicant in the box below, </a:t>
            </a:r>
          </a:p>
          <a:p>
            <a:pPr algn="ctr" eaLnBrk="1" hangingPunct="1">
              <a:spcBef>
                <a:spcPct val="0"/>
              </a:spcBef>
              <a:buFontTx/>
              <a:buNone/>
            </a:pPr>
            <a:r>
              <a:rPr lang="en-GB" altLang="en-US" sz="1400">
                <a:latin typeface="Times" charset="0"/>
                <a:ea typeface="MS PGothic" charset="-128"/>
                <a:cs typeface="Times New Roman" charset="0"/>
              </a:rPr>
              <a:t>using no more than 100 words.</a:t>
            </a:r>
            <a:endParaRPr lang="en-GB" altLang="en-US" sz="1100">
              <a:latin typeface="Times" charset="0"/>
              <a:ea typeface="MS PGothic" charset="-128"/>
              <a:cs typeface="Times New Roman" charset="0"/>
            </a:endParaRPr>
          </a:p>
          <a:p>
            <a:pPr algn="ctr" eaLnBrk="1" hangingPunct="1">
              <a:spcBef>
                <a:spcPct val="0"/>
              </a:spcBef>
              <a:buFontTx/>
              <a:buNone/>
            </a:pPr>
            <a:endParaRPr lang="en-GB" altLang="en-US" sz="2400">
              <a:latin typeface="Times" charset="0"/>
              <a:ea typeface="MS PGothic" charset="-128"/>
              <a:cs typeface="Times New Roman" charset="0"/>
            </a:endParaRPr>
          </a:p>
        </p:txBody>
      </p:sp>
      <p:graphicFrame>
        <p:nvGraphicFramePr>
          <p:cNvPr id="485391" name="Group 15"/>
          <p:cNvGraphicFramePr>
            <a:graphicFrameLocks noGrp="1"/>
          </p:cNvGraphicFramePr>
          <p:nvPr/>
        </p:nvGraphicFramePr>
        <p:xfrm>
          <a:off x="2195513" y="3860800"/>
          <a:ext cx="4953000" cy="792163"/>
        </p:xfrm>
        <a:graphic>
          <a:graphicData uri="http://schemas.openxmlformats.org/drawingml/2006/table">
            <a:tbl>
              <a:tblPr/>
              <a:tblGrid>
                <a:gridCol w="4953000"/>
              </a:tblGrid>
              <a:tr h="792163">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Having taught James mathematics throughout his AS and A-level years, I would say the following: James is a polite and punctual pupil.</a:t>
                      </a:r>
                      <a:endParaRPr kumimoji="0" lang="en-GB" altLang="en-US" sz="2400" b="0" i="0" u="none" strike="noStrike" cap="none" normalizeH="0" baseline="0">
                        <a:ln>
                          <a:noFill/>
                        </a:ln>
                        <a:solidFill>
                          <a:schemeClr val="tx1"/>
                        </a:solidFill>
                        <a:effectLst/>
                        <a:latin typeface="Times"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25" name="Text Box 21"/>
          <p:cNvSpPr txBox="1">
            <a:spLocks noChangeArrowheads="1"/>
          </p:cNvSpPr>
          <p:nvPr/>
        </p:nvSpPr>
        <p:spPr bwMode="auto">
          <a:xfrm>
            <a:off x="971550" y="4724400"/>
            <a:ext cx="74882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a:latin typeface="Times" charset="0"/>
                <a:ea typeface="MS PGothic" charset="-128"/>
              </a:rPr>
              <a:t>In light of this new information, do you think James should be offered a place to read mathematics at Newcastle University? </a:t>
            </a:r>
            <a:r>
              <a:rPr lang="en-GB" altLang="en-US" sz="1800">
                <a:latin typeface="Times" charset="0"/>
                <a:ea typeface="MS PGothic" charset="-128"/>
              </a:rPr>
              <a:t>Please circle a number on the scale below:</a:t>
            </a:r>
          </a:p>
          <a:p>
            <a:pPr eaLnBrk="1" hangingPunct="1">
              <a:spcBef>
                <a:spcPct val="50000"/>
              </a:spcBef>
              <a:buFontTx/>
              <a:buNone/>
            </a:pPr>
            <a:r>
              <a:rPr lang="en-GB" altLang="en-US" sz="1800">
                <a:latin typeface="Times" charset="0"/>
                <a:ea typeface="MS PGothic" charset="-128"/>
              </a:rPr>
              <a:t>0  5  10  15  20  25  30  35  40  45  50  55  60  65  70  75  80  85  90  95  100</a:t>
            </a:r>
          </a:p>
          <a:p>
            <a:pPr eaLnBrk="1" hangingPunct="1">
              <a:spcBef>
                <a:spcPct val="50000"/>
              </a:spcBef>
              <a:buFontTx/>
              <a:buNone/>
            </a:pPr>
            <a:r>
              <a:rPr lang="en-GB" altLang="en-US" sz="1800">
                <a:latin typeface="Times" charset="0"/>
                <a:ea typeface="MS PGothic" charset="-128"/>
              </a:rPr>
              <a:t>Never			     Undecided		          Definitely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426" name="Group 2"/>
          <p:cNvGraphicFramePr>
            <a:graphicFrameLocks noGrp="1"/>
          </p:cNvGraphicFramePr>
          <p:nvPr/>
        </p:nvGraphicFramePr>
        <p:xfrm>
          <a:off x="2484438" y="981075"/>
          <a:ext cx="4953000" cy="762000"/>
        </p:xfrm>
        <a:graphic>
          <a:graphicData uri="http://schemas.openxmlformats.org/drawingml/2006/table">
            <a:tbl>
              <a:tblPr/>
              <a:tblGrid>
                <a:gridCol w="4953000"/>
              </a:tblGrid>
              <a:tr h="685800">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UCAS APPLICATION</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Referee’s Section</a:t>
                      </a:r>
                      <a:endParaRPr kumimoji="0" lang="en-GB" altLang="en-US" sz="2400" b="0" i="0" u="none" strike="noStrike" cap="none" normalizeH="0" baseline="0">
                        <a:ln>
                          <a:noFill/>
                        </a:ln>
                        <a:solidFill>
                          <a:schemeClr val="tx1"/>
                        </a:solidFill>
                        <a:effectLst/>
                        <a:latin typeface="Times"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87432" name="Group 8"/>
          <p:cNvGraphicFramePr>
            <a:graphicFrameLocks noGrp="1"/>
          </p:cNvGraphicFramePr>
          <p:nvPr/>
        </p:nvGraphicFramePr>
        <p:xfrm>
          <a:off x="2484438" y="1844675"/>
          <a:ext cx="4953000" cy="1476375"/>
        </p:xfrm>
        <a:graphic>
          <a:graphicData uri="http://schemas.openxmlformats.org/drawingml/2006/table">
            <a:tbl>
              <a:tblPr/>
              <a:tblGrid>
                <a:gridCol w="4953000"/>
              </a:tblGrid>
              <a:tr h="1476375">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Name of Applicant:……</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James Driver</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Course applied for:…………</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Mathematics</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Name of Referee:………</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David Rogers BSc</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Referee’s Position:……</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History teacher</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How does the referee know the applicant?......</a:t>
                      </a: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 I am James’ tutor. We meet once a term to discuss any concerns James has</a:t>
                      </a:r>
                      <a:r>
                        <a:rPr kumimoji="0" lang="en-GB" altLang="en-US" sz="1400" b="0" i="0" u="none" strike="noStrike" cap="none" normalizeH="0" baseline="0">
                          <a:ln>
                            <a:noFill/>
                          </a:ln>
                          <a:solidFill>
                            <a:schemeClr val="tx1"/>
                          </a:solidFill>
                          <a:effectLst/>
                          <a:latin typeface="Times New Roman" charset="0"/>
                          <a:ea typeface="MS PGothic" charset="-128"/>
                          <a:cs typeface="Times New Roman" charset="0"/>
                        </a:rPr>
                        <a:t>................</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66" name="Rectangle 14"/>
          <p:cNvSpPr>
            <a:spLocks noChangeArrowheads="1"/>
          </p:cNvSpPr>
          <p:nvPr/>
        </p:nvSpPr>
        <p:spPr bwMode="auto">
          <a:xfrm>
            <a:off x="2124075" y="3357563"/>
            <a:ext cx="58213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400">
                <a:latin typeface="Times" charset="0"/>
                <a:ea typeface="MS PGothic" charset="-128"/>
                <a:cs typeface="Times New Roman" charset="0"/>
              </a:rPr>
              <a:t>Please write your reference for the aforementioned applicant in the box below, </a:t>
            </a:r>
          </a:p>
          <a:p>
            <a:pPr algn="ctr" eaLnBrk="1" hangingPunct="1">
              <a:spcBef>
                <a:spcPct val="0"/>
              </a:spcBef>
              <a:buFontTx/>
              <a:buNone/>
            </a:pPr>
            <a:r>
              <a:rPr lang="en-GB" altLang="en-US" sz="1400">
                <a:latin typeface="Times" charset="0"/>
                <a:ea typeface="MS PGothic" charset="-128"/>
                <a:cs typeface="Times New Roman" charset="0"/>
              </a:rPr>
              <a:t>using no more than 100 words.</a:t>
            </a:r>
            <a:endParaRPr lang="en-GB" altLang="en-US" sz="1100">
              <a:latin typeface="Times" charset="0"/>
              <a:ea typeface="MS PGothic" charset="-128"/>
              <a:cs typeface="Times New Roman" charset="0"/>
            </a:endParaRPr>
          </a:p>
          <a:p>
            <a:pPr algn="ctr" eaLnBrk="1" hangingPunct="1">
              <a:spcBef>
                <a:spcPct val="0"/>
              </a:spcBef>
              <a:buFontTx/>
              <a:buNone/>
            </a:pPr>
            <a:endParaRPr lang="en-GB" altLang="en-US" sz="2400">
              <a:latin typeface="Times" charset="0"/>
              <a:ea typeface="MS PGothic" charset="-128"/>
              <a:cs typeface="Times New Roman" charset="0"/>
            </a:endParaRPr>
          </a:p>
        </p:txBody>
      </p:sp>
      <p:graphicFrame>
        <p:nvGraphicFramePr>
          <p:cNvPr id="487439" name="Group 15"/>
          <p:cNvGraphicFramePr>
            <a:graphicFrameLocks noGrp="1"/>
          </p:cNvGraphicFramePr>
          <p:nvPr/>
        </p:nvGraphicFramePr>
        <p:xfrm>
          <a:off x="2484438" y="3933825"/>
          <a:ext cx="4953000" cy="863600"/>
        </p:xfrm>
        <a:graphic>
          <a:graphicData uri="http://schemas.openxmlformats.org/drawingml/2006/table">
            <a:tbl>
              <a:tblPr/>
              <a:tblGrid>
                <a:gridCol w="4953000"/>
              </a:tblGrid>
              <a:tr h="863600">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a:ln>
                            <a:noFill/>
                          </a:ln>
                          <a:solidFill>
                            <a:schemeClr val="tx1"/>
                          </a:solidFill>
                          <a:effectLst/>
                          <a:latin typeface="Times New Roman" charset="0"/>
                          <a:ea typeface="MS PGothic" charset="-128"/>
                          <a:cs typeface="Times New Roman" charset="0"/>
                        </a:rPr>
                        <a:t>Having met with James once a term to discuss any concerns he might have, I would say the following: James is a polite and punctual pupil.</a:t>
                      </a:r>
                      <a:endParaRPr kumimoji="0" lang="en-GB" altLang="en-US" sz="2400" b="0" i="0" u="none" strike="noStrike" cap="none" normalizeH="0" baseline="0">
                        <a:ln>
                          <a:noFill/>
                        </a:ln>
                        <a:solidFill>
                          <a:schemeClr val="tx1"/>
                        </a:solidFill>
                        <a:effectLst/>
                        <a:latin typeface="Times"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73" name="Rectangle 21"/>
          <p:cNvSpPr>
            <a:spLocks noChangeArrowheads="1"/>
          </p:cNvSpPr>
          <p:nvPr/>
        </p:nvSpPr>
        <p:spPr bwMode="auto">
          <a:xfrm>
            <a:off x="1258888" y="5013325"/>
            <a:ext cx="72358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latin typeface="Times" charset="0"/>
                <a:ea typeface="MS PGothic" charset="-128"/>
              </a:rPr>
              <a:t>In light of this new information, do you think James should be offered a place to read mathematics at Newcastle University? </a:t>
            </a:r>
            <a:r>
              <a:rPr lang="en-GB" altLang="en-US" sz="1800">
                <a:latin typeface="Times" charset="0"/>
                <a:ea typeface="MS PGothic" charset="-128"/>
              </a:rPr>
              <a:t>Please circle a number on the scale below:</a:t>
            </a:r>
          </a:p>
          <a:p>
            <a:pPr eaLnBrk="1" hangingPunct="1">
              <a:spcBef>
                <a:spcPct val="0"/>
              </a:spcBef>
              <a:buFontTx/>
              <a:buNone/>
            </a:pPr>
            <a:r>
              <a:rPr lang="en-GB" altLang="en-US" sz="1800">
                <a:latin typeface="Times" charset="0"/>
                <a:ea typeface="MS PGothic" charset="-128"/>
              </a:rPr>
              <a:t>0  5  10  15  20  25  30  35  40  45  50  55  60  65  70  75  80  85  90  95  100</a:t>
            </a:r>
          </a:p>
          <a:p>
            <a:pPr eaLnBrk="1" hangingPunct="1">
              <a:spcBef>
                <a:spcPct val="0"/>
              </a:spcBef>
              <a:buFontTx/>
              <a:buNone/>
            </a:pPr>
            <a:r>
              <a:rPr lang="en-GB" altLang="en-US" sz="1800">
                <a:latin typeface="Times" charset="0"/>
                <a:ea typeface="MS PGothic" charset="-128"/>
              </a:rPr>
              <a:t>Never			     Undecided		          Definitely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z="2800"/>
              <a:t>Should James be admitted to Newcastle University?</a:t>
            </a:r>
          </a:p>
        </p:txBody>
      </p:sp>
      <p:graphicFrame>
        <p:nvGraphicFramePr>
          <p:cNvPr id="25603" name="Object 2"/>
          <p:cNvGraphicFramePr>
            <a:graphicFrameLocks noGrp="1" noChangeAspect="1"/>
          </p:cNvGraphicFramePr>
          <p:nvPr>
            <p:ph sz="half" idx="2"/>
          </p:nvPr>
        </p:nvGraphicFramePr>
        <p:xfrm>
          <a:off x="762000" y="1916113"/>
          <a:ext cx="7550150" cy="4257675"/>
        </p:xfrm>
        <a:graphic>
          <a:graphicData uri="http://schemas.openxmlformats.org/presentationml/2006/ole">
            <mc:AlternateContent xmlns:mc="http://schemas.openxmlformats.org/markup-compatibility/2006">
              <mc:Choice xmlns:v="urn:schemas-microsoft-com:vml" Requires="v">
                <p:oleObj spid="_x0000_s35864" name="Chart" r:id="rId4" imgW="9001049" imgH="5076749" progId="Excel.Chart.8">
                  <p:embed/>
                </p:oleObj>
              </mc:Choice>
              <mc:Fallback>
                <p:oleObj name="Chart" r:id="rId4" imgW="9001049" imgH="50767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16113"/>
                        <a:ext cx="7550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Text Box 4"/>
          <p:cNvSpPr txBox="1">
            <a:spLocks noChangeArrowheads="1"/>
          </p:cNvSpPr>
          <p:nvPr/>
        </p:nvSpPr>
        <p:spPr bwMode="auto">
          <a:xfrm>
            <a:off x="1116013" y="6165850"/>
            <a:ext cx="6335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a:ea typeface="MS PGothic" charset="-128"/>
                <a:cs typeface="Arial" charset="0"/>
              </a:rPr>
              <a:t>                             </a:t>
            </a:r>
            <a:r>
              <a:rPr lang="en-GB" altLang="en-US" sz="1800" b="1">
                <a:solidFill>
                  <a:schemeClr val="tx2"/>
                </a:solidFill>
                <a:ea typeface="MS PGothic" charset="-128"/>
                <a:cs typeface="Arial" charset="0"/>
              </a:rPr>
              <a:t>             SOURCE p &lt;.05</a:t>
            </a:r>
          </a:p>
        </p:txBody>
      </p:sp>
      <p:sp>
        <p:nvSpPr>
          <p:cNvPr id="25605" name="Text Box 5"/>
          <p:cNvSpPr txBox="1">
            <a:spLocks noChangeArrowheads="1"/>
          </p:cNvSpPr>
          <p:nvPr/>
        </p:nvSpPr>
        <p:spPr bwMode="auto">
          <a:xfrm>
            <a:off x="2411413" y="23495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a:solidFill>
                  <a:schemeClr val="tx2"/>
                </a:solidFill>
                <a:latin typeface="Times" charset="0"/>
                <a:ea typeface="MS PGothic" charset="-128"/>
              </a:rPr>
              <a:t>*</a:t>
            </a:r>
          </a:p>
        </p:txBody>
      </p:sp>
      <p:sp>
        <p:nvSpPr>
          <p:cNvPr id="25606" name="Text Box 6"/>
          <p:cNvSpPr txBox="1">
            <a:spLocks noChangeArrowheads="1"/>
          </p:cNvSpPr>
          <p:nvPr/>
        </p:nvSpPr>
        <p:spPr bwMode="auto">
          <a:xfrm>
            <a:off x="3132138" y="530066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a:solidFill>
                  <a:schemeClr val="tx2"/>
                </a:solidFill>
                <a:latin typeface="Times" charset="0"/>
                <a:ea typeface="MS PGothic" charset="-128"/>
              </a:rPr>
              <a:t>*</a:t>
            </a:r>
          </a:p>
        </p:txBody>
      </p:sp>
      <p:sp>
        <p:nvSpPr>
          <p:cNvPr id="25607" name="TextBox 1"/>
          <p:cNvSpPr txBox="1">
            <a:spLocks noChangeArrowheads="1"/>
          </p:cNvSpPr>
          <p:nvPr/>
        </p:nvSpPr>
        <p:spPr bwMode="auto">
          <a:xfrm rot="-5400000">
            <a:off x="-732631" y="3594894"/>
            <a:ext cx="410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t>Change induced by weak argument</a:t>
            </a:r>
          </a:p>
        </p:txBody>
      </p:sp>
      <p:sp>
        <p:nvSpPr>
          <p:cNvPr id="25608" name="TextBox 2"/>
          <p:cNvSpPr txBox="1">
            <a:spLocks noChangeArrowheads="1"/>
          </p:cNvSpPr>
          <p:nvPr/>
        </p:nvSpPr>
        <p:spPr bwMode="auto">
          <a:xfrm>
            <a:off x="3278188" y="5715000"/>
            <a:ext cx="342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t>Type of reference</a:t>
            </a:r>
          </a:p>
        </p:txBody>
      </p:sp>
      <p:sp>
        <p:nvSpPr>
          <p:cNvPr id="25609" name="TextBox 3"/>
          <p:cNvSpPr txBox="1">
            <a:spLocks noChangeArrowheads="1"/>
          </p:cNvSpPr>
          <p:nvPr/>
        </p:nvSpPr>
        <p:spPr bwMode="auto">
          <a:xfrm>
            <a:off x="6246813" y="6550025"/>
            <a:ext cx="297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a:t>Harris, Corner &amp; Hahn (2013, </a:t>
            </a:r>
            <a:r>
              <a:rPr lang="en-GB" altLang="en-US" sz="1400" i="1"/>
              <a:t>T&amp;R</a:t>
            </a:r>
            <a:r>
              <a:rPr lang="en-GB" altLang="en-US" sz="1400"/>
              <a:t>)</a:t>
            </a:r>
          </a:p>
        </p:txBody>
      </p:sp>
      <p:sp>
        <p:nvSpPr>
          <p:cNvPr id="2" name="Rectangle 1"/>
          <p:cNvSpPr/>
          <p:nvPr/>
        </p:nvSpPr>
        <p:spPr>
          <a:xfrm>
            <a:off x="2051050" y="2349500"/>
            <a:ext cx="936625" cy="935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useBgFill="1">
        <p:nvSpPr>
          <p:cNvPr id="3" name="Rectangle 2"/>
          <p:cNvSpPr/>
          <p:nvPr/>
        </p:nvSpPr>
        <p:spPr>
          <a:xfrm>
            <a:off x="6875463" y="3644900"/>
            <a:ext cx="1296987"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7596188" cy="981075"/>
          </a:xfrm>
        </p:spPr>
        <p:txBody>
          <a:bodyPr/>
          <a:lstStyle/>
          <a:p>
            <a:r>
              <a:rPr lang="en-GB" altLang="en-US" sz="2800" dirty="0">
                <a:solidFill>
                  <a:schemeClr val="bg1"/>
                </a:solidFill>
              </a:rPr>
              <a:t>Conversational pragmatics and </a:t>
            </a:r>
            <a:r>
              <a:rPr lang="en-GB" altLang="en-US" sz="2800" dirty="0" smtClean="0">
                <a:solidFill>
                  <a:schemeClr val="bg1"/>
                </a:solidFill>
              </a:rPr>
              <a:t>reasoning</a:t>
            </a:r>
            <a:endParaRPr lang="en-GB" altLang="en-US" sz="2800" dirty="0">
              <a:solidFill>
                <a:schemeClr val="bg1"/>
              </a:solidFill>
            </a:endParaRPr>
          </a:p>
        </p:txBody>
      </p:sp>
      <p:graphicFrame>
        <p:nvGraphicFramePr>
          <p:cNvPr id="4" name="Diagram 3"/>
          <p:cNvGraphicFramePr/>
          <p:nvPr/>
        </p:nvGraphicFramePr>
        <p:xfrm>
          <a:off x="755576"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4"/>
          <p:cNvSpPr/>
          <p:nvPr/>
        </p:nvSpPr>
        <p:spPr>
          <a:xfrm>
            <a:off x="3789363" y="2133600"/>
            <a:ext cx="2125662" cy="1179513"/>
          </a:xfrm>
          <a:custGeom>
            <a:avLst/>
            <a:gdLst>
              <a:gd name="connsiteX0" fmla="*/ 0 w 2125157"/>
              <a:gd name="connsiteY0" fmla="*/ 118064 h 1180642"/>
              <a:gd name="connsiteX1" fmla="*/ 118064 w 2125157"/>
              <a:gd name="connsiteY1" fmla="*/ 0 h 1180642"/>
              <a:gd name="connsiteX2" fmla="*/ 2007093 w 2125157"/>
              <a:gd name="connsiteY2" fmla="*/ 0 h 1180642"/>
              <a:gd name="connsiteX3" fmla="*/ 2125157 w 2125157"/>
              <a:gd name="connsiteY3" fmla="*/ 118064 h 1180642"/>
              <a:gd name="connsiteX4" fmla="*/ 2125157 w 2125157"/>
              <a:gd name="connsiteY4" fmla="*/ 1062578 h 1180642"/>
              <a:gd name="connsiteX5" fmla="*/ 2007093 w 2125157"/>
              <a:gd name="connsiteY5" fmla="*/ 1180642 h 1180642"/>
              <a:gd name="connsiteX6" fmla="*/ 118064 w 2125157"/>
              <a:gd name="connsiteY6" fmla="*/ 1180642 h 1180642"/>
              <a:gd name="connsiteX7" fmla="*/ 0 w 2125157"/>
              <a:gd name="connsiteY7" fmla="*/ 1062578 h 1180642"/>
              <a:gd name="connsiteX8" fmla="*/ 0 w 2125157"/>
              <a:gd name="connsiteY8" fmla="*/ 118064 h 118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157" h="1180642">
                <a:moveTo>
                  <a:pt x="0" y="118064"/>
                </a:moveTo>
                <a:cubicBezTo>
                  <a:pt x="0" y="52859"/>
                  <a:pt x="52859" y="0"/>
                  <a:pt x="118064" y="0"/>
                </a:cubicBezTo>
                <a:lnTo>
                  <a:pt x="2007093" y="0"/>
                </a:lnTo>
                <a:cubicBezTo>
                  <a:pt x="2072298" y="0"/>
                  <a:pt x="2125157" y="52859"/>
                  <a:pt x="2125157" y="118064"/>
                </a:cubicBezTo>
                <a:lnTo>
                  <a:pt x="2125157" y="1062578"/>
                </a:lnTo>
                <a:cubicBezTo>
                  <a:pt x="2125157" y="1127783"/>
                  <a:pt x="2072298" y="1180642"/>
                  <a:pt x="2007093" y="1180642"/>
                </a:cubicBezTo>
                <a:lnTo>
                  <a:pt x="118064" y="1180642"/>
                </a:lnTo>
                <a:cubicBezTo>
                  <a:pt x="52859" y="1180642"/>
                  <a:pt x="0" y="1127783"/>
                  <a:pt x="0" y="1062578"/>
                </a:cubicBezTo>
                <a:lnTo>
                  <a:pt x="0" y="118064"/>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3160" tIns="103160" rIns="103160" bIns="103160" spcCol="1270" anchor="ctr"/>
          <a:lstStyle/>
          <a:p>
            <a:pPr algn="ctr" defTabSz="800100">
              <a:lnSpc>
                <a:spcPct val="90000"/>
              </a:lnSpc>
              <a:spcAft>
                <a:spcPct val="35000"/>
              </a:spcAft>
              <a:defRPr/>
            </a:pPr>
            <a:r>
              <a:rPr lang="en-GB" dirty="0">
                <a:solidFill>
                  <a:schemeClr val="tx1"/>
                </a:solidFill>
              </a:rPr>
              <a:t>Inference about experimenter’s intended meaning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12576"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7" name="TextBox 5"/>
          <p:cNvSpPr txBox="1">
            <a:spLocks noChangeArrowheads="1"/>
          </p:cNvSpPr>
          <p:nvPr/>
        </p:nvSpPr>
        <p:spPr bwMode="auto">
          <a:xfrm>
            <a:off x="6732588" y="6021388"/>
            <a:ext cx="22320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Adapted from Hilton (1995, Fig. 2)</a:t>
            </a:r>
          </a:p>
        </p:txBody>
      </p:sp>
      <p:sp>
        <p:nvSpPr>
          <p:cNvPr id="7" name="TextBox 6"/>
          <p:cNvSpPr txBox="1">
            <a:spLocks noChangeArrowheads="1"/>
          </p:cNvSpPr>
          <p:nvPr/>
        </p:nvSpPr>
        <p:spPr bwMode="auto">
          <a:xfrm>
            <a:off x="5718175" y="1885950"/>
            <a:ext cx="3167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dirty="0"/>
              <a:t>Thus, some ‘faulty’ </a:t>
            </a:r>
            <a:r>
              <a:rPr lang="en-GB" altLang="en-US" sz="1800" dirty="0" smtClean="0"/>
              <a:t>reasoning </a:t>
            </a:r>
            <a:r>
              <a:rPr lang="en-GB" altLang="en-US" sz="1800" dirty="0"/>
              <a:t>might be appropriate </a:t>
            </a:r>
            <a:r>
              <a:rPr lang="en-GB" altLang="en-US" sz="1800" dirty="0" smtClean="0"/>
              <a:t>reasoning </a:t>
            </a:r>
            <a:r>
              <a:rPr lang="en-GB" altLang="en-US" sz="1800" dirty="0"/>
              <a:t>on a different/pragmatic  understanding of the task</a:t>
            </a:r>
          </a:p>
        </p:txBody>
      </p:sp>
      <p:cxnSp>
        <p:nvCxnSpPr>
          <p:cNvPr id="3" name="Straight Arrow Connector 2"/>
          <p:cNvCxnSpPr/>
          <p:nvPr/>
        </p:nvCxnSpPr>
        <p:spPr>
          <a:xfrm>
            <a:off x="1692275" y="2997200"/>
            <a:ext cx="431800"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00025" y="267335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200" dirty="0"/>
              <a:t>More discussion of this </a:t>
            </a:r>
          </a:p>
          <a:p>
            <a:pPr>
              <a:spcBef>
                <a:spcPct val="0"/>
              </a:spcBef>
              <a:buFontTx/>
              <a:buNone/>
            </a:pPr>
            <a:r>
              <a:rPr lang="en-GB" altLang="en-US" sz="1200" dirty="0"/>
              <a:t>(e.g., Lee, 2006)</a:t>
            </a:r>
          </a:p>
        </p:txBody>
      </p:sp>
      <p:sp>
        <p:nvSpPr>
          <p:cNvPr id="2" name="Title 1"/>
          <p:cNvSpPr>
            <a:spLocks noGrp="1"/>
          </p:cNvSpPr>
          <p:nvPr>
            <p:ph type="title"/>
          </p:nvPr>
        </p:nvSpPr>
        <p:spPr/>
        <p:txBody>
          <a:bodyPr/>
          <a:lstStyle/>
          <a:p>
            <a:endParaRPr lang="en-GB"/>
          </a:p>
        </p:txBody>
      </p:sp>
      <p:sp>
        <p:nvSpPr>
          <p:cNvPr id="9" name="Title 1"/>
          <p:cNvSpPr txBox="1">
            <a:spLocks/>
          </p:cNvSpPr>
          <p:nvPr/>
        </p:nvSpPr>
        <p:spPr bwMode="auto">
          <a:xfrm>
            <a:off x="0" y="0"/>
            <a:ext cx="75961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GB" altLang="en-US" sz="2800" kern="0" smtClean="0">
                <a:solidFill>
                  <a:schemeClr val="bg1"/>
                </a:solidFill>
              </a:rPr>
              <a:t>Conversational pragmatics and reasoning</a:t>
            </a:r>
            <a:endParaRPr lang="en-GB" altLang="en-US" sz="2800" kern="0"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7596188" cy="620713"/>
          </a:xfrm>
        </p:spPr>
        <p:txBody>
          <a:bodyPr/>
          <a:lstStyle/>
          <a:p>
            <a:r>
              <a:rPr lang="en-GB" altLang="en-US">
                <a:solidFill>
                  <a:schemeClr val="bg1"/>
                </a:solidFill>
              </a:rPr>
              <a:t>Gricean pragmatics in action</a:t>
            </a:r>
          </a:p>
        </p:txBody>
      </p:sp>
      <p:sp>
        <p:nvSpPr>
          <p:cNvPr id="29699" name="Content Placeholder 2"/>
          <p:cNvSpPr>
            <a:spLocks noGrp="1"/>
          </p:cNvSpPr>
          <p:nvPr>
            <p:ph idx="1"/>
          </p:nvPr>
        </p:nvSpPr>
        <p:spPr>
          <a:xfrm>
            <a:off x="330200" y="1341438"/>
            <a:ext cx="8489950" cy="4824412"/>
          </a:xfrm>
        </p:spPr>
        <p:txBody>
          <a:bodyPr/>
          <a:lstStyle/>
          <a:p>
            <a:endParaRPr lang="en-GB"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7596188" cy="981075"/>
          </a:xfrm>
        </p:spPr>
        <p:txBody>
          <a:bodyPr/>
          <a:lstStyle/>
          <a:p>
            <a:r>
              <a:rPr lang="en-GB" altLang="en-US">
                <a:solidFill>
                  <a:schemeClr val="bg1"/>
                </a:solidFill>
              </a:rPr>
              <a:t>Linda</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2000" dirty="0" smtClean="0"/>
              <a:t>Linda is 31 years old, single, outspoken and very bright. She majored in philosophy. As a student, she was deeply concerned with issues of discrimination and social justice, and also participated in anti-nuclear demonstrations.</a:t>
            </a:r>
          </a:p>
          <a:p>
            <a:pPr marL="0" indent="0">
              <a:buFontTx/>
              <a:buNone/>
              <a:defRPr/>
            </a:pPr>
            <a:endParaRPr lang="en-GB" sz="2000" dirty="0"/>
          </a:p>
          <a:p>
            <a:pPr marL="0" indent="0">
              <a:buFontTx/>
              <a:buNone/>
              <a:defRPr/>
            </a:pPr>
            <a:r>
              <a:rPr lang="en-GB" sz="2000" dirty="0" smtClean="0"/>
              <a:t>Which of these two alternatives is more probable?</a:t>
            </a:r>
          </a:p>
          <a:p>
            <a:pPr marL="0" indent="0">
              <a:buFontTx/>
              <a:buNone/>
              <a:defRPr/>
            </a:pPr>
            <a:endParaRPr lang="en-GB" sz="2000" dirty="0"/>
          </a:p>
          <a:p>
            <a:pPr>
              <a:defRPr/>
            </a:pPr>
            <a:r>
              <a:rPr lang="en-GB" sz="2000" dirty="0" smtClean="0"/>
              <a:t>Linda is a Bank Teller?</a:t>
            </a:r>
          </a:p>
          <a:p>
            <a:pPr>
              <a:defRPr/>
            </a:pPr>
            <a:r>
              <a:rPr lang="en-GB" sz="2000" dirty="0" smtClean="0"/>
              <a:t>Linda is a Bank Teller and is active in the feminist movement.</a:t>
            </a:r>
          </a:p>
          <a:p>
            <a:pPr>
              <a:defRPr/>
            </a:pPr>
            <a:endParaRPr lang="en-GB" sz="2000" dirty="0"/>
          </a:p>
          <a:p>
            <a:pPr marL="0" indent="0">
              <a:buFontTx/>
              <a:buNone/>
              <a:defRPr/>
            </a:pPr>
            <a:endParaRPr lang="en-GB" sz="2000" dirty="0" smtClean="0"/>
          </a:p>
        </p:txBody>
      </p:sp>
      <p:sp>
        <p:nvSpPr>
          <p:cNvPr id="4" name="TextBox 3"/>
          <p:cNvSpPr txBox="1">
            <a:spLocks noChangeArrowheads="1"/>
          </p:cNvSpPr>
          <p:nvPr/>
        </p:nvSpPr>
        <p:spPr bwMode="auto">
          <a:xfrm>
            <a:off x="7812088" y="352901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7596188" cy="981075"/>
          </a:xfrm>
        </p:spPr>
        <p:txBody>
          <a:bodyPr/>
          <a:lstStyle/>
          <a:p>
            <a:r>
              <a:rPr lang="en-GB" altLang="en-US">
                <a:solidFill>
                  <a:schemeClr val="bg1"/>
                </a:solidFill>
              </a:rPr>
              <a:t>Linda</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Linda is 31 years old, single, outspoken and very bright. She majored in philosophy. As a student, she was deeply concerned with issues of discrimination and social justice, and also participated in anti-nuclear demonstrations.</a:t>
            </a:r>
          </a:p>
          <a:p>
            <a:pPr marL="0" indent="0">
              <a:buFontTx/>
              <a:buNone/>
              <a:defRPr/>
            </a:pPr>
            <a:endParaRPr lang="en-GB" sz="1800" dirty="0"/>
          </a:p>
          <a:p>
            <a:pPr marL="0" indent="0">
              <a:buFontTx/>
              <a:buNone/>
              <a:defRPr/>
            </a:pPr>
            <a:r>
              <a:rPr lang="en-GB" sz="1800" dirty="0" smtClean="0"/>
              <a:t>Which of these two alternatives is more probable?</a:t>
            </a:r>
          </a:p>
          <a:p>
            <a:pPr marL="0" indent="0">
              <a:buFontTx/>
              <a:buNone/>
              <a:defRPr/>
            </a:pPr>
            <a:endParaRPr lang="en-GB" sz="1800" dirty="0"/>
          </a:p>
          <a:p>
            <a:pPr>
              <a:defRPr/>
            </a:pPr>
            <a:r>
              <a:rPr lang="en-GB" sz="1800" dirty="0" smtClean="0"/>
              <a:t>Linda is a Bank Teller?</a:t>
            </a:r>
          </a:p>
          <a:p>
            <a:pPr>
              <a:defRPr/>
            </a:pPr>
            <a:r>
              <a:rPr lang="en-GB" sz="1800" dirty="0" smtClean="0"/>
              <a:t>Linda is a Bank Teller and is active in the feminist movement.</a:t>
            </a:r>
          </a:p>
          <a:p>
            <a:pPr>
              <a:defRPr/>
            </a:pPr>
            <a:endParaRPr lang="en-GB" sz="2000" dirty="0"/>
          </a:p>
          <a:p>
            <a:pPr marL="0" indent="0">
              <a:buFontTx/>
              <a:buNone/>
              <a:defRPr/>
            </a:pPr>
            <a:r>
              <a:rPr lang="en-GB" sz="2000" i="1" dirty="0" smtClean="0"/>
              <a:t>-------------------------------------------------------------------------------------------------</a:t>
            </a:r>
          </a:p>
          <a:p>
            <a:pPr>
              <a:buFont typeface="Wingdings" panose="05000000000000000000" pitchFamily="2" charset="2"/>
              <a:buChar char="Ø"/>
              <a:defRPr/>
            </a:pPr>
            <a:r>
              <a:rPr lang="en-GB" sz="2000" i="1" dirty="0" smtClean="0"/>
              <a:t>Quantity maxim</a:t>
            </a:r>
          </a:p>
          <a:p>
            <a:pPr lvl="1">
              <a:defRPr/>
            </a:pPr>
            <a:r>
              <a:rPr lang="en-GB" sz="2000" dirty="0"/>
              <a:t>Make your contribution as informative as required</a:t>
            </a:r>
          </a:p>
          <a:p>
            <a:pPr lvl="1">
              <a:defRPr/>
            </a:pPr>
            <a:r>
              <a:rPr lang="en-GB" sz="2000" dirty="0"/>
              <a:t>Do not make your contribution more informative than is required</a:t>
            </a:r>
          </a:p>
          <a:p>
            <a:pPr>
              <a:buFont typeface="Wingdings" panose="05000000000000000000" pitchFamily="2" charset="2"/>
              <a:buChar char="Ø"/>
              <a:defRPr/>
            </a:pPr>
            <a:endParaRPr lang="en-GB" sz="2000" i="1" dirty="0" smtClean="0"/>
          </a:p>
          <a:p>
            <a:pPr>
              <a:buFont typeface="Wingdings" panose="05000000000000000000" pitchFamily="2" charset="2"/>
              <a:buChar char="Ø"/>
              <a:defRPr/>
            </a:pPr>
            <a:r>
              <a:rPr lang="en-GB" sz="2000" i="1" dirty="0" smtClean="0"/>
              <a:t>Relation maxim</a:t>
            </a:r>
          </a:p>
          <a:p>
            <a:pPr lvl="1">
              <a:defRPr/>
            </a:pPr>
            <a:r>
              <a:rPr lang="en-GB" altLang="en-US" sz="2000" dirty="0" smtClean="0"/>
              <a:t>Make your contributions relevant</a:t>
            </a:r>
          </a:p>
          <a:p>
            <a:pPr lvl="1">
              <a:buFont typeface="Wingdings" panose="05000000000000000000" pitchFamily="2" charset="2"/>
              <a:buChar char="Ø"/>
              <a:defRPr/>
            </a:pPr>
            <a:endParaRPr lang="en-GB" sz="1600" i="1" dirty="0"/>
          </a:p>
          <a:p>
            <a:pPr>
              <a:defRPr/>
            </a:pPr>
            <a:endParaRPr lang="en-GB" sz="2000" dirty="0" smtClean="0"/>
          </a:p>
          <a:p>
            <a:pPr>
              <a:defRPr/>
            </a:pPr>
            <a:endParaRPr lang="en-GB" sz="2000" dirty="0"/>
          </a:p>
          <a:p>
            <a:pPr>
              <a:defRPr/>
            </a:pPr>
            <a:endParaRPr lang="en-GB" sz="2000" dirty="0" smtClean="0"/>
          </a:p>
          <a:p>
            <a:pPr marL="0" indent="0">
              <a:buFontTx/>
              <a:buNone/>
              <a:defRPr/>
            </a:pPr>
            <a:endParaRPr lang="en-GB" sz="2000" dirty="0" smtClean="0"/>
          </a:p>
        </p:txBody>
      </p:sp>
      <p:sp>
        <p:nvSpPr>
          <p:cNvPr id="32772" name="TextBox 3"/>
          <p:cNvSpPr txBox="1">
            <a:spLocks noChangeArrowheads="1"/>
          </p:cNvSpPr>
          <p:nvPr/>
        </p:nvSpPr>
        <p:spPr bwMode="auto">
          <a:xfrm>
            <a:off x="7246938" y="29733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7596188" cy="981075"/>
          </a:xfrm>
        </p:spPr>
        <p:txBody>
          <a:bodyPr/>
          <a:lstStyle/>
          <a:p>
            <a:r>
              <a:rPr lang="en-GB" altLang="en-US">
                <a:solidFill>
                  <a:schemeClr val="bg1"/>
                </a:solidFill>
              </a:rPr>
              <a:t>Linda</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Linda is 31 years old, single, outspoken and very bright. She majored in philosophy. As a student, she was deeply concerned with issues of discrimination and social justice, and also participated in anti-nuclear demonstrations.</a:t>
            </a:r>
          </a:p>
          <a:p>
            <a:pPr marL="0" indent="0">
              <a:buFontTx/>
              <a:buNone/>
              <a:defRPr/>
            </a:pPr>
            <a:endParaRPr lang="en-GB" sz="1800" dirty="0"/>
          </a:p>
          <a:p>
            <a:pPr marL="0" indent="0">
              <a:buFontTx/>
              <a:buNone/>
              <a:defRPr/>
            </a:pPr>
            <a:r>
              <a:rPr lang="en-GB" sz="1800" dirty="0" smtClean="0"/>
              <a:t>Which of these two alternatives is more probable?</a:t>
            </a:r>
          </a:p>
          <a:p>
            <a:pPr marL="0" indent="0">
              <a:buFontTx/>
              <a:buNone/>
              <a:defRPr/>
            </a:pPr>
            <a:endParaRPr lang="en-GB" sz="1800" dirty="0"/>
          </a:p>
          <a:p>
            <a:pPr>
              <a:defRPr/>
            </a:pPr>
            <a:r>
              <a:rPr lang="en-GB" sz="1800" dirty="0" smtClean="0"/>
              <a:t>Linda is a Bank Teller?</a:t>
            </a:r>
          </a:p>
          <a:p>
            <a:pPr>
              <a:defRPr/>
            </a:pPr>
            <a:r>
              <a:rPr lang="en-GB" sz="1800" dirty="0" smtClean="0"/>
              <a:t>Linda is a Bank Teller and is active in the feminist movement.</a:t>
            </a:r>
          </a:p>
          <a:p>
            <a:pPr>
              <a:defRPr/>
            </a:pPr>
            <a:endParaRPr lang="en-GB" sz="2000" dirty="0"/>
          </a:p>
          <a:p>
            <a:pPr marL="0" indent="0">
              <a:buFontTx/>
              <a:buNone/>
              <a:defRPr/>
            </a:pPr>
            <a:r>
              <a:rPr lang="en-GB" sz="2000" i="1" dirty="0" smtClean="0"/>
              <a:t>-------------------------------------------------------------------------------------------------</a:t>
            </a:r>
            <a:endParaRPr lang="en-GB" sz="1600" i="1" dirty="0"/>
          </a:p>
          <a:p>
            <a:pPr>
              <a:defRPr/>
            </a:pPr>
            <a:endParaRPr lang="en-GB" sz="2000" dirty="0" smtClean="0"/>
          </a:p>
          <a:p>
            <a:pPr>
              <a:buFont typeface="Wingdings" panose="05000000000000000000" pitchFamily="2" charset="2"/>
              <a:buChar char="Ø"/>
              <a:defRPr/>
            </a:pPr>
            <a:r>
              <a:rPr lang="en-GB" sz="2000" dirty="0" smtClean="0"/>
              <a:t>Initial ‘blurb’ completely irrelevant to answering the question. Why is experimenter including it?</a:t>
            </a:r>
          </a:p>
          <a:p>
            <a:pPr>
              <a:buFont typeface="Wingdings" panose="05000000000000000000" pitchFamily="2" charset="2"/>
              <a:buChar char="Ø"/>
              <a:defRPr/>
            </a:pPr>
            <a:endParaRPr lang="en-GB" sz="2000" dirty="0"/>
          </a:p>
          <a:p>
            <a:pPr>
              <a:buFont typeface="Wingdings" panose="05000000000000000000" pitchFamily="2" charset="2"/>
              <a:buChar char="Ø"/>
              <a:defRPr/>
            </a:pPr>
            <a:r>
              <a:rPr lang="en-GB" sz="2000" dirty="0" smtClean="0"/>
              <a:t>Must mean something different by ‘probability’ (e.g., a non-mathematical meaning such as possibility)</a:t>
            </a:r>
            <a:endParaRPr lang="en-GB" sz="2000" dirty="0"/>
          </a:p>
          <a:p>
            <a:pPr>
              <a:defRPr/>
            </a:pPr>
            <a:endParaRPr lang="en-GB" sz="2000" dirty="0" smtClean="0"/>
          </a:p>
          <a:p>
            <a:pPr marL="0" indent="0">
              <a:buFontTx/>
              <a:buNone/>
              <a:defRPr/>
            </a:pPr>
            <a:r>
              <a:rPr lang="en-GB" sz="2000" dirty="0"/>
              <a:t>	</a:t>
            </a:r>
            <a:r>
              <a:rPr lang="en-GB" sz="2000" dirty="0" smtClean="0"/>
              <a:t>			</a:t>
            </a:r>
            <a:r>
              <a:rPr lang="en-GB" sz="2000" dirty="0"/>
              <a:t> </a:t>
            </a:r>
            <a:r>
              <a:rPr lang="en-GB" sz="2000" dirty="0" smtClean="0"/>
              <a:t>       </a:t>
            </a:r>
            <a:r>
              <a:rPr lang="en-GB" sz="2000" dirty="0" err="1" smtClean="0"/>
              <a:t>Hertwig</a:t>
            </a:r>
            <a:r>
              <a:rPr lang="en-GB" sz="2000" dirty="0" smtClean="0"/>
              <a:t> &amp; </a:t>
            </a:r>
            <a:r>
              <a:rPr lang="en-GB" sz="2000" dirty="0" err="1" smtClean="0"/>
              <a:t>Gigerenzer</a:t>
            </a:r>
            <a:r>
              <a:rPr lang="en-GB" sz="2000" dirty="0" smtClean="0"/>
              <a:t> (1999, </a:t>
            </a:r>
            <a:r>
              <a:rPr lang="en-GB" sz="2000" i="1" dirty="0" smtClean="0"/>
              <a:t>JBDM</a:t>
            </a:r>
            <a:r>
              <a:rPr lang="en-GB" sz="2000" dirty="0" smtClean="0"/>
              <a:t>)</a:t>
            </a:r>
          </a:p>
        </p:txBody>
      </p:sp>
      <p:sp>
        <p:nvSpPr>
          <p:cNvPr id="33796" name="TextBox 3"/>
          <p:cNvSpPr txBox="1">
            <a:spLocks noChangeArrowheads="1"/>
          </p:cNvSpPr>
          <p:nvPr/>
        </p:nvSpPr>
        <p:spPr bwMode="auto">
          <a:xfrm>
            <a:off x="7246938" y="29733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85%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7596188" cy="981075"/>
          </a:xfrm>
        </p:spPr>
        <p:txBody>
          <a:bodyPr/>
          <a:lstStyle/>
          <a:p>
            <a:r>
              <a:rPr lang="en-GB" altLang="en-US">
                <a:solidFill>
                  <a:schemeClr val="bg1"/>
                </a:solidFill>
              </a:rPr>
              <a:t>Preserving the maxim of quantity</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Linda is 31 years old, single, outspoken and very bright. She majored in philosophy. As a student, she was deeply concerned with issues of discrimination and social justice, and also participated in anti-nuclear demonstrations.</a:t>
            </a:r>
          </a:p>
          <a:p>
            <a:pPr marL="0" indent="0">
              <a:buFontTx/>
              <a:buNone/>
              <a:defRPr/>
            </a:pPr>
            <a:endParaRPr lang="en-GB" sz="1800" dirty="0"/>
          </a:p>
          <a:p>
            <a:pPr marL="0" indent="0">
              <a:buFontTx/>
              <a:buNone/>
              <a:defRPr/>
            </a:pPr>
            <a:endParaRPr lang="en-GB" sz="1800" dirty="0"/>
          </a:p>
          <a:p>
            <a:pPr>
              <a:buFont typeface="Wingdings" panose="05000000000000000000" pitchFamily="2" charset="2"/>
              <a:buChar char="Ø"/>
              <a:defRPr/>
            </a:pPr>
            <a:r>
              <a:rPr lang="en-GB" sz="1800" dirty="0" smtClean="0"/>
              <a:t>Rate the correspondence between Linda and your idea/images of the categories</a:t>
            </a:r>
          </a:p>
          <a:p>
            <a:pPr lvl="1">
              <a:buFont typeface="Wingdings" panose="05000000000000000000" pitchFamily="2" charset="2"/>
              <a:buChar char="Ø"/>
              <a:defRPr/>
            </a:pPr>
            <a:r>
              <a:rPr lang="en-GB" sz="1800" dirty="0" smtClean="0"/>
              <a:t>Linda is an active feminist</a:t>
            </a:r>
          </a:p>
          <a:p>
            <a:pPr lvl="1">
              <a:buFont typeface="Wingdings" panose="05000000000000000000" pitchFamily="2" charset="2"/>
              <a:buChar char="Ø"/>
              <a:defRPr/>
            </a:pPr>
            <a:r>
              <a:rPr lang="en-GB" sz="1800" dirty="0" smtClean="0"/>
              <a:t>Linda is a bank teller</a:t>
            </a:r>
          </a:p>
          <a:p>
            <a:pPr lvl="1">
              <a:buFont typeface="Wingdings" panose="05000000000000000000" pitchFamily="2" charset="2"/>
              <a:buChar char="Ø"/>
              <a:defRPr/>
            </a:pPr>
            <a:r>
              <a:rPr lang="en-GB" sz="1800" dirty="0" smtClean="0"/>
              <a:t>Linda is a bank teller and an active feminist</a:t>
            </a:r>
          </a:p>
          <a:p>
            <a:pPr marL="0" indent="0">
              <a:buFontTx/>
              <a:buNone/>
              <a:defRPr/>
            </a:pPr>
            <a:endParaRPr lang="en-GB" sz="1800" dirty="0"/>
          </a:p>
          <a:p>
            <a:pPr marL="0" indent="0">
              <a:buFontTx/>
              <a:buNone/>
              <a:defRPr/>
            </a:pPr>
            <a:endParaRPr lang="en-GB" sz="1800" dirty="0" smtClean="0"/>
          </a:p>
          <a:p>
            <a:pPr>
              <a:buFont typeface="Wingdings" panose="05000000000000000000" pitchFamily="2" charset="2"/>
              <a:buChar char="Ø"/>
              <a:defRPr/>
            </a:pPr>
            <a:r>
              <a:rPr lang="en-GB" sz="1800" dirty="0" smtClean="0"/>
              <a:t>Which of the following statements is most probable?</a:t>
            </a:r>
          </a:p>
          <a:p>
            <a:pPr>
              <a:buFont typeface="Wingdings" panose="05000000000000000000" pitchFamily="2" charset="2"/>
              <a:buChar char="Ø"/>
              <a:defRPr/>
            </a:pPr>
            <a:endParaRPr lang="en-GB" sz="1800" dirty="0">
              <a:solidFill>
                <a:srgbClr val="000000"/>
              </a:solidFill>
            </a:endParaRPr>
          </a:p>
          <a:p>
            <a:pPr>
              <a:buFont typeface="Wingdings" panose="05000000000000000000" pitchFamily="2" charset="2"/>
              <a:buChar char="§"/>
              <a:defRPr/>
            </a:pPr>
            <a:r>
              <a:rPr lang="en-GB" sz="1800" dirty="0" smtClean="0">
                <a:solidFill>
                  <a:srgbClr val="000000"/>
                </a:solidFill>
              </a:rPr>
              <a:t>Conjunction fallacy violations decreased from 88% to 59%</a:t>
            </a:r>
            <a:endParaRPr lang="en-GB" sz="1800" dirty="0">
              <a:solidFill>
                <a:srgbClr val="000000"/>
              </a:solidFill>
            </a:endParaRPr>
          </a:p>
          <a:p>
            <a:pPr marL="457200" lvl="1" indent="0">
              <a:buFontTx/>
              <a:buNone/>
              <a:defRPr/>
            </a:pPr>
            <a:endParaRPr lang="en-GB" sz="1400" dirty="0" smtClean="0"/>
          </a:p>
          <a:p>
            <a:pPr marL="0" indent="0">
              <a:buFontTx/>
              <a:buNone/>
              <a:defRPr/>
            </a:pPr>
            <a:endParaRPr lang="en-GB" sz="1800" dirty="0" smtClean="0"/>
          </a:p>
          <a:p>
            <a:pPr>
              <a:defRPr/>
            </a:pPr>
            <a:endParaRPr lang="en-GB" sz="2000" dirty="0"/>
          </a:p>
          <a:p>
            <a:pPr marL="0" indent="0">
              <a:buFontTx/>
              <a:buNone/>
              <a:defRPr/>
            </a:pPr>
            <a:r>
              <a:rPr lang="en-GB" sz="2000" i="1" dirty="0" smtClean="0"/>
              <a:t>-------------------------------------------------------------------------------------------------</a:t>
            </a:r>
            <a:endParaRPr lang="en-GB" sz="1600" i="1" dirty="0"/>
          </a:p>
          <a:p>
            <a:pPr>
              <a:defRPr/>
            </a:pPr>
            <a:endParaRPr lang="en-GB" sz="2000" dirty="0" smtClean="0"/>
          </a:p>
          <a:p>
            <a:pPr marL="0" indent="0">
              <a:buFontTx/>
              <a:buNone/>
              <a:defRPr/>
            </a:pPr>
            <a:r>
              <a:rPr lang="en-GB" sz="2000" dirty="0"/>
              <a:t>	</a:t>
            </a:r>
            <a:r>
              <a:rPr lang="en-GB" sz="2000" dirty="0" smtClean="0"/>
              <a:t>			</a:t>
            </a:r>
          </a:p>
        </p:txBody>
      </p:sp>
      <p:sp>
        <p:nvSpPr>
          <p:cNvPr id="34820" name="TextBox 4"/>
          <p:cNvSpPr txBox="1">
            <a:spLocks noChangeArrowheads="1"/>
          </p:cNvSpPr>
          <p:nvPr/>
        </p:nvSpPr>
        <p:spPr bwMode="auto">
          <a:xfrm>
            <a:off x="5308600" y="6356350"/>
            <a:ext cx="387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Hertwig &amp; Gigerenzer (1999, </a:t>
            </a:r>
            <a:r>
              <a:rPr lang="en-GB" altLang="en-US" sz="1800" i="1"/>
              <a:t>JBDM</a:t>
            </a:r>
            <a:r>
              <a:rPr lang="en-GB" altLang="en-US" sz="1800"/>
              <a:t>)</a:t>
            </a:r>
          </a:p>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40" y="869950"/>
            <a:ext cx="3678724" cy="2917050"/>
          </a:xfrm>
          <a:prstGeom prst="rect">
            <a:avLst/>
          </a:prstGeom>
        </p:spPr>
      </p:pic>
      <p:pic>
        <p:nvPicPr>
          <p:cNvPr id="6" name="Picture 5"/>
          <p:cNvPicPr>
            <a:picLocks noChangeAspect="1"/>
          </p:cNvPicPr>
          <p:nvPr/>
        </p:nvPicPr>
        <p:blipFill>
          <a:blip r:embed="rId3"/>
          <a:stretch>
            <a:fillRect/>
          </a:stretch>
        </p:blipFill>
        <p:spPr>
          <a:xfrm>
            <a:off x="6300192" y="777875"/>
            <a:ext cx="2366467" cy="3546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14" y="4005064"/>
            <a:ext cx="2619375" cy="1743075"/>
          </a:xfrm>
          <a:prstGeom prst="rect">
            <a:avLst/>
          </a:prstGeom>
        </p:spPr>
      </p:pic>
      <p:sp>
        <p:nvSpPr>
          <p:cNvPr id="8" name="TextBox 7"/>
          <p:cNvSpPr txBox="1"/>
          <p:nvPr/>
        </p:nvSpPr>
        <p:spPr>
          <a:xfrm>
            <a:off x="2411760" y="5966203"/>
            <a:ext cx="5419048" cy="646331"/>
          </a:xfrm>
          <a:prstGeom prst="rect">
            <a:avLst/>
          </a:prstGeom>
          <a:noFill/>
        </p:spPr>
        <p:txBody>
          <a:bodyPr wrap="none" rtlCol="0">
            <a:spAutoFit/>
          </a:bodyPr>
          <a:lstStyle/>
          <a:p>
            <a:r>
              <a:rPr lang="en-GB" dirty="0">
                <a:hlinkClick r:id="rId5"/>
              </a:rPr>
              <a:t>https://www.youtube.com/watch?v=G0ZZJXw4MTA</a:t>
            </a:r>
            <a:endParaRPr lang="en-GB" dirty="0"/>
          </a:p>
          <a:p>
            <a:endParaRPr lang="en-GB" dirty="0"/>
          </a:p>
        </p:txBody>
      </p:sp>
    </p:spTree>
    <p:extLst>
      <p:ext uri="{BB962C8B-B14F-4D97-AF65-F5344CB8AC3E}">
        <p14:creationId xmlns:p14="http://schemas.microsoft.com/office/powerpoint/2010/main" val="18835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7596188" cy="620713"/>
          </a:xfrm>
        </p:spPr>
        <p:txBody>
          <a:bodyPr/>
          <a:lstStyle/>
          <a:p>
            <a:r>
              <a:rPr lang="en-GB" altLang="en-US">
                <a:solidFill>
                  <a:schemeClr val="bg1"/>
                </a:solidFill>
              </a:rPr>
              <a:t>Asian Disease Problem (T&amp;K, 1981)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620688"/>
          </a:xfrm>
        </p:spPr>
        <p:txBody>
          <a:bodyPr/>
          <a:lstStyle/>
          <a:p>
            <a:r>
              <a:rPr lang="en-GB" dirty="0" smtClean="0">
                <a:solidFill>
                  <a:schemeClr val="bg1"/>
                </a:solidFill>
              </a:rPr>
              <a:t>Asian Disease Problem (T&amp;K, 1981)</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sz="2400" dirty="0" smtClean="0"/>
              <a:t>Imagine the USA is preparing for an outbreak of an unusual Asian disease, which is expected to kill 600 people. Two alternative programmes to combat the disease have been proposed. Assume that the exact scientific estimates of the consequences of the programme are as follows:</a:t>
            </a:r>
          </a:p>
          <a:p>
            <a:pPr marL="0" indent="0">
              <a:buNone/>
            </a:pPr>
            <a:endParaRPr lang="en-GB" dirty="0"/>
          </a:p>
          <a:p>
            <a:pPr marL="0" indent="0">
              <a:buNone/>
            </a:pPr>
            <a:r>
              <a:rPr lang="en-GB" sz="2400" dirty="0" smtClean="0"/>
              <a:t>If Programme A is adopted, 200 people will be saved</a:t>
            </a:r>
          </a:p>
          <a:p>
            <a:pPr marL="0" indent="0">
              <a:buNone/>
            </a:pPr>
            <a:endParaRPr lang="en-GB" dirty="0"/>
          </a:p>
          <a:p>
            <a:pPr marL="0" indent="0">
              <a:buNone/>
            </a:pPr>
            <a:r>
              <a:rPr lang="en-GB" sz="2400" dirty="0" smtClean="0"/>
              <a:t>If Programme B is adopted, there is a 1/3 probability that 600 people will be saved and a 2/3 probability that no people will be saved.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5659369"/>
            <a:ext cx="3816424" cy="1169484"/>
          </a:xfrm>
          <a:prstGeom prst="rect">
            <a:avLst/>
          </a:prstGeom>
        </p:spPr>
      </p:pic>
    </p:spTree>
    <p:extLst>
      <p:ext uri="{BB962C8B-B14F-4D97-AF65-F5344CB8AC3E}">
        <p14:creationId xmlns:p14="http://schemas.microsoft.com/office/powerpoint/2010/main" val="2930280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620688"/>
          </a:xfrm>
        </p:spPr>
        <p:txBody>
          <a:bodyPr/>
          <a:lstStyle/>
          <a:p>
            <a:r>
              <a:rPr lang="en-GB" dirty="0" smtClean="0">
                <a:solidFill>
                  <a:schemeClr val="bg1"/>
                </a:solidFill>
              </a:rPr>
              <a:t>Asian Disease Problem (T&amp;K, 1981)</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sz="2400" dirty="0" smtClean="0"/>
              <a:t>Imagine the USA is preparing for an outbreak of an unusual Asian disease, which is expected to kill 600 people. Two alternative programmes to combat the disease have been proposed. Assume that the exact scientific estimates of the consequences of the programme are as follows:</a:t>
            </a:r>
          </a:p>
          <a:p>
            <a:pPr marL="0" indent="0">
              <a:buNone/>
            </a:pPr>
            <a:endParaRPr lang="en-GB" dirty="0"/>
          </a:p>
          <a:p>
            <a:pPr marL="0" indent="0">
              <a:buNone/>
            </a:pPr>
            <a:r>
              <a:rPr lang="en-GB" sz="2400" dirty="0" smtClean="0"/>
              <a:t>If Programme C is adopted, 400 people will die</a:t>
            </a:r>
          </a:p>
          <a:p>
            <a:pPr marL="0" indent="0">
              <a:buNone/>
            </a:pPr>
            <a:endParaRPr lang="en-GB" dirty="0"/>
          </a:p>
          <a:p>
            <a:pPr marL="0" indent="0">
              <a:buNone/>
            </a:pPr>
            <a:r>
              <a:rPr lang="en-GB" sz="2400" dirty="0" smtClean="0"/>
              <a:t>If Programme D is adopted, there is a 1/3 probability that nobody will die and a 2/3 probability that 600 people will die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5659369"/>
            <a:ext cx="3816424" cy="1169484"/>
          </a:xfrm>
          <a:prstGeom prst="rect">
            <a:avLst/>
          </a:prstGeom>
        </p:spPr>
      </p:pic>
    </p:spTree>
    <p:extLst>
      <p:ext uri="{BB962C8B-B14F-4D97-AF65-F5344CB8AC3E}">
        <p14:creationId xmlns:p14="http://schemas.microsoft.com/office/powerpoint/2010/main" val="4047815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7596188" cy="620713"/>
          </a:xfrm>
        </p:spPr>
        <p:txBody>
          <a:bodyPr/>
          <a:lstStyle/>
          <a:p>
            <a:r>
              <a:rPr lang="en-GB" altLang="en-US">
                <a:solidFill>
                  <a:schemeClr val="bg1"/>
                </a:solidFill>
              </a:rPr>
              <a:t>Asian Disease Problem (T&amp;K, 1981)</a:t>
            </a:r>
          </a:p>
        </p:txBody>
      </p:sp>
      <p:sp>
        <p:nvSpPr>
          <p:cNvPr id="39939" name="Content Placeholder 2"/>
          <p:cNvSpPr>
            <a:spLocks noGrp="1"/>
          </p:cNvSpPr>
          <p:nvPr>
            <p:ph idx="1"/>
          </p:nvPr>
        </p:nvSpPr>
        <p:spPr>
          <a:xfrm>
            <a:off x="323850" y="908050"/>
            <a:ext cx="8489950" cy="5257800"/>
          </a:xfrm>
        </p:spPr>
        <p:txBody>
          <a:bodyPr/>
          <a:lstStyle/>
          <a:p>
            <a:pPr marL="0" indent="0">
              <a:buFontTx/>
              <a:buNone/>
            </a:pPr>
            <a:r>
              <a:rPr lang="en-GB" altLang="en-US" sz="2400"/>
              <a:t>600 people expected to be killed by rare disease</a:t>
            </a:r>
          </a:p>
          <a:p>
            <a:pPr marL="0" indent="0">
              <a:buFontTx/>
              <a:buNone/>
            </a:pPr>
            <a:r>
              <a:rPr lang="en-GB" altLang="en-US" sz="2400"/>
              <a:t>A: 200 people will be saved</a:t>
            </a:r>
          </a:p>
          <a:p>
            <a:pPr marL="0" indent="0">
              <a:buFontTx/>
              <a:buNone/>
            </a:pPr>
            <a:r>
              <a:rPr lang="en-GB" altLang="en-US" sz="2400"/>
              <a:t>B: 1/3 chance that 600 will be saved; 2/3 chance 0 saved</a:t>
            </a:r>
          </a:p>
          <a:p>
            <a:pPr marL="0" indent="0">
              <a:buFontTx/>
              <a:buNone/>
            </a:pPr>
            <a:endParaRPr lang="en-GB" altLang="en-US" sz="2400"/>
          </a:p>
          <a:p>
            <a:pPr marL="0" indent="0">
              <a:buFontTx/>
              <a:buNone/>
            </a:pPr>
            <a:endParaRPr lang="en-GB" altLang="en-US" sz="2400"/>
          </a:p>
          <a:p>
            <a:pPr marL="0" indent="0">
              <a:buFontTx/>
              <a:buNone/>
            </a:pPr>
            <a:r>
              <a:rPr lang="en-GB" altLang="en-US" sz="2400"/>
              <a:t>600 people expected to be killed by rare disease</a:t>
            </a:r>
          </a:p>
          <a:p>
            <a:pPr marL="0" indent="0">
              <a:buFontTx/>
              <a:buNone/>
            </a:pPr>
            <a:r>
              <a:rPr lang="en-GB" altLang="en-US" sz="2400"/>
              <a:t>A: 400 people will die</a:t>
            </a:r>
          </a:p>
          <a:p>
            <a:pPr marL="0" indent="0">
              <a:buFontTx/>
              <a:buNone/>
            </a:pPr>
            <a:r>
              <a:rPr lang="en-GB" altLang="en-US" sz="2400"/>
              <a:t>B: 1/3 chance nobody dies; 2/3 chance 600 people die </a:t>
            </a:r>
          </a:p>
        </p:txBody>
      </p:sp>
      <p:pic>
        <p:nvPicPr>
          <p:cNvPr id="399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659438"/>
            <a:ext cx="38163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7885113" y="4005263"/>
            <a:ext cx="574675" cy="4572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5-Point Star 6"/>
          <p:cNvSpPr/>
          <p:nvPr/>
        </p:nvSpPr>
        <p:spPr>
          <a:xfrm>
            <a:off x="5651500" y="1352550"/>
            <a:ext cx="576263" cy="4572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a:spLocks noChangeArrowheads="1"/>
          </p:cNvSpPr>
          <p:nvPr/>
        </p:nvSpPr>
        <p:spPr bwMode="auto">
          <a:xfrm>
            <a:off x="6227763" y="1397000"/>
            <a:ext cx="80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solidFill>
                  <a:srgbClr val="FF0000"/>
                </a:solidFill>
              </a:rPr>
              <a:t>(72%)</a:t>
            </a:r>
          </a:p>
        </p:txBody>
      </p:sp>
      <p:sp>
        <p:nvSpPr>
          <p:cNvPr id="8" name="TextBox 7"/>
          <p:cNvSpPr txBox="1">
            <a:spLocks noChangeArrowheads="1"/>
          </p:cNvSpPr>
          <p:nvPr/>
        </p:nvSpPr>
        <p:spPr bwMode="auto">
          <a:xfrm>
            <a:off x="8343900" y="4049713"/>
            <a:ext cx="80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solidFill>
                  <a:srgbClr val="FF0000"/>
                </a:solidFill>
              </a:rPr>
              <a:t>(78%)</a:t>
            </a:r>
          </a:p>
        </p:txBody>
      </p:sp>
      <p:sp>
        <p:nvSpPr>
          <p:cNvPr id="2" name="TextBox 1"/>
          <p:cNvSpPr txBox="1"/>
          <p:nvPr/>
        </p:nvSpPr>
        <p:spPr>
          <a:xfrm>
            <a:off x="323850" y="6525344"/>
            <a:ext cx="3121367" cy="369332"/>
          </a:xfrm>
          <a:prstGeom prst="rect">
            <a:avLst/>
          </a:prstGeom>
          <a:noFill/>
        </p:spPr>
        <p:txBody>
          <a:bodyPr wrap="none" rtlCol="0">
            <a:spAutoFit/>
          </a:bodyPr>
          <a:lstStyle/>
          <a:p>
            <a:r>
              <a:rPr lang="en-GB" dirty="0" err="1" smtClean="0"/>
              <a:t>Tversky</a:t>
            </a:r>
            <a:r>
              <a:rPr lang="en-GB" dirty="0" smtClean="0"/>
              <a:t> &amp; </a:t>
            </a:r>
            <a:r>
              <a:rPr lang="en-GB" dirty="0" err="1" smtClean="0"/>
              <a:t>Kahneman</a:t>
            </a:r>
            <a:r>
              <a:rPr lang="en-GB" dirty="0" smtClean="0"/>
              <a:t> (1981)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0"/>
            <a:ext cx="7272338" cy="981075"/>
          </a:xfrm>
        </p:spPr>
        <p:txBody>
          <a:bodyPr/>
          <a:lstStyle/>
          <a:p>
            <a:endParaRPr lang="en-GB" altLang="en-US"/>
          </a:p>
        </p:txBody>
      </p:sp>
      <p:sp>
        <p:nvSpPr>
          <p:cNvPr id="40963" name="Content Placeholder 2"/>
          <p:cNvSpPr>
            <a:spLocks noGrp="1"/>
          </p:cNvSpPr>
          <p:nvPr>
            <p:ph idx="1"/>
          </p:nvPr>
        </p:nvSpPr>
        <p:spPr>
          <a:xfrm>
            <a:off x="330200" y="1341438"/>
            <a:ext cx="8489950" cy="4824412"/>
          </a:xfrm>
        </p:spPr>
        <p:txBody>
          <a:bodyPr/>
          <a:lstStyle/>
          <a:p>
            <a:r>
              <a:rPr lang="en-GB" altLang="en-US"/>
              <a:t>Pragmatic implicatures…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7596188" cy="620713"/>
          </a:xfrm>
        </p:spPr>
        <p:txBody>
          <a:bodyPr/>
          <a:lstStyle/>
          <a:p>
            <a:r>
              <a:rPr lang="en-GB" altLang="en-US">
                <a:solidFill>
                  <a:schemeClr val="bg1"/>
                </a:solidFill>
              </a:rPr>
              <a:t>Asian Disease Problem (T&amp;K, 1981)</a:t>
            </a:r>
          </a:p>
        </p:txBody>
      </p:sp>
      <p:sp>
        <p:nvSpPr>
          <p:cNvPr id="41987" name="Content Placeholder 2"/>
          <p:cNvSpPr>
            <a:spLocks noGrp="1"/>
          </p:cNvSpPr>
          <p:nvPr>
            <p:ph idx="1"/>
          </p:nvPr>
        </p:nvSpPr>
        <p:spPr>
          <a:xfrm>
            <a:off x="323850" y="908050"/>
            <a:ext cx="8489950" cy="3960813"/>
          </a:xfrm>
        </p:spPr>
        <p:txBody>
          <a:bodyPr/>
          <a:lstStyle/>
          <a:p>
            <a:pPr marL="0" indent="0">
              <a:buFontTx/>
              <a:buNone/>
            </a:pPr>
            <a:r>
              <a:rPr lang="en-GB" altLang="en-US" sz="2000"/>
              <a:t>600 people expected to be killed by rare disease</a:t>
            </a:r>
          </a:p>
          <a:p>
            <a:pPr marL="0" indent="0">
              <a:buFontTx/>
              <a:buNone/>
            </a:pPr>
            <a:r>
              <a:rPr lang="en-GB" altLang="en-US" sz="2000"/>
              <a:t>A: </a:t>
            </a:r>
            <a:r>
              <a:rPr lang="en-GB" altLang="en-US" sz="2000">
                <a:solidFill>
                  <a:srgbClr val="0070C0"/>
                </a:solidFill>
              </a:rPr>
              <a:t>(</a:t>
            </a:r>
            <a:r>
              <a:rPr lang="en-GB" altLang="en-US" sz="2000" i="1">
                <a:solidFill>
                  <a:srgbClr val="0070C0"/>
                </a:solidFill>
              </a:rPr>
              <a:t>at least) </a:t>
            </a:r>
            <a:r>
              <a:rPr lang="en-GB" altLang="en-US" sz="2000"/>
              <a:t>200 people will be saved</a:t>
            </a:r>
          </a:p>
          <a:p>
            <a:pPr marL="0" indent="0">
              <a:buFontTx/>
              <a:buNone/>
            </a:pPr>
            <a:r>
              <a:rPr lang="en-GB" altLang="en-US" sz="2000"/>
              <a:t>B: 1/3 chance that 600 will be saved; 2/3 chance 0 saved</a:t>
            </a:r>
          </a:p>
          <a:p>
            <a:pPr marL="0" indent="0">
              <a:buFontTx/>
              <a:buNone/>
            </a:pPr>
            <a:endParaRPr lang="en-GB" altLang="en-US" sz="2000"/>
          </a:p>
          <a:p>
            <a:pPr marL="0" indent="0">
              <a:buFontTx/>
              <a:buNone/>
            </a:pPr>
            <a:r>
              <a:rPr lang="en-GB" altLang="en-US" sz="2000"/>
              <a:t>600 people expected to die from disease</a:t>
            </a:r>
          </a:p>
          <a:p>
            <a:pPr marL="0" indent="0">
              <a:buFontTx/>
              <a:buNone/>
            </a:pPr>
            <a:r>
              <a:rPr lang="en-GB" altLang="en-US" sz="2000"/>
              <a:t>A: </a:t>
            </a:r>
            <a:r>
              <a:rPr lang="en-GB" altLang="en-US" sz="2000">
                <a:solidFill>
                  <a:srgbClr val="0070C0"/>
                </a:solidFill>
              </a:rPr>
              <a:t>(</a:t>
            </a:r>
            <a:r>
              <a:rPr lang="en-GB" altLang="en-US" sz="2000" i="1">
                <a:solidFill>
                  <a:srgbClr val="0070C0"/>
                </a:solidFill>
              </a:rPr>
              <a:t>at least</a:t>
            </a:r>
            <a:r>
              <a:rPr lang="en-GB" altLang="en-US" sz="2000">
                <a:solidFill>
                  <a:srgbClr val="0070C0"/>
                </a:solidFill>
              </a:rPr>
              <a:t>) </a:t>
            </a:r>
            <a:r>
              <a:rPr lang="en-GB" altLang="en-US" sz="2000"/>
              <a:t>400 people will die</a:t>
            </a:r>
          </a:p>
          <a:p>
            <a:pPr marL="0" indent="0">
              <a:buFontTx/>
              <a:buNone/>
            </a:pPr>
            <a:r>
              <a:rPr lang="en-GB" altLang="en-US" sz="2000"/>
              <a:t>B: 1/3 chance nobody dies; 2/3 chance 600 people die </a:t>
            </a:r>
          </a:p>
        </p:txBody>
      </p:sp>
      <p:pic>
        <p:nvPicPr>
          <p:cNvPr id="419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659438"/>
            <a:ext cx="38163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23850" y="4005263"/>
            <a:ext cx="8280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Linguistically, such lower-bound interpretations abound.</a:t>
            </a:r>
          </a:p>
          <a:p>
            <a:pPr>
              <a:spcBef>
                <a:spcPct val="0"/>
              </a:spcBef>
              <a:buFontTx/>
              <a:buNone/>
            </a:pPr>
            <a:endParaRPr lang="en-GB" altLang="en-US" sz="1800"/>
          </a:p>
          <a:p>
            <a:pPr>
              <a:spcBef>
                <a:spcPct val="0"/>
              </a:spcBef>
              <a:buFontTx/>
              <a:buNone/>
            </a:pPr>
            <a:r>
              <a:rPr lang="en-GB" altLang="en-US" sz="1800"/>
              <a:t>Higher values imply lower ones, but not vice versa</a:t>
            </a:r>
          </a:p>
          <a:p>
            <a:pPr>
              <a:spcBef>
                <a:spcPct val="0"/>
              </a:spcBef>
              <a:buFontTx/>
              <a:buNone/>
            </a:pPr>
            <a:endParaRPr lang="en-GB" altLang="en-US" sz="1800"/>
          </a:p>
          <a:p>
            <a:pPr>
              <a:spcBef>
                <a:spcPct val="0"/>
              </a:spcBef>
              <a:buFontTx/>
              <a:buNone/>
            </a:pPr>
            <a:r>
              <a:rPr lang="en-GB" altLang="en-US" sz="1800"/>
              <a:t>If </a:t>
            </a:r>
            <a:r>
              <a:rPr lang="en-GB" altLang="en-US" sz="1800" i="1"/>
              <a:t>at least </a:t>
            </a:r>
            <a:r>
              <a:rPr lang="en-GB" altLang="en-US" sz="1800"/>
              <a:t>200 people were saved, one or more sets of 200 people were also saved. Not true for </a:t>
            </a:r>
            <a:r>
              <a:rPr lang="en-GB" altLang="en-US" sz="1800" i="1"/>
              <a:t>at most</a:t>
            </a:r>
            <a:endParaRPr lang="en-GB" altLang="en-US" sz="1800"/>
          </a:p>
        </p:txBody>
      </p:sp>
      <p:sp>
        <p:nvSpPr>
          <p:cNvPr id="3" name="TextBox 2"/>
          <p:cNvSpPr txBox="1">
            <a:spLocks noChangeArrowheads="1"/>
          </p:cNvSpPr>
          <p:nvPr/>
        </p:nvSpPr>
        <p:spPr bwMode="auto">
          <a:xfrm rot="-2197168">
            <a:off x="6429375" y="1862138"/>
            <a:ext cx="260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solidFill>
                  <a:srgbClr val="0070C0"/>
                </a:solidFill>
              </a:rPr>
              <a:t>No longer equivalent!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7596188" cy="981075"/>
          </a:xfrm>
        </p:spPr>
        <p:txBody>
          <a:bodyPr/>
          <a:lstStyle/>
          <a:p>
            <a:r>
              <a:rPr lang="en-GB" altLang="en-US">
                <a:solidFill>
                  <a:schemeClr val="bg1"/>
                </a:solidFill>
              </a:rPr>
              <a:t>Modified ADP (Mandel, 2001; 2014)</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To overcome the possible </a:t>
            </a:r>
            <a:r>
              <a:rPr lang="en-GB" sz="1800" dirty="0" err="1" smtClean="0"/>
              <a:t>unrealisticness</a:t>
            </a:r>
            <a:r>
              <a:rPr lang="en-GB" sz="1800" dirty="0" smtClean="0"/>
              <a:t> of the precise forecasts in the original</a:t>
            </a:r>
          </a:p>
          <a:p>
            <a:pPr marL="0" indent="0">
              <a:buFontTx/>
              <a:buNone/>
              <a:defRPr/>
            </a:pPr>
            <a:endParaRPr lang="en-GB" sz="2000" dirty="0" smtClean="0"/>
          </a:p>
          <a:p>
            <a:pPr marL="0" indent="0">
              <a:buFontTx/>
              <a:buNone/>
              <a:defRPr/>
            </a:pPr>
            <a:endParaRPr lang="en-GB" sz="2000" dirty="0"/>
          </a:p>
          <a:p>
            <a:pPr marL="0" indent="0">
              <a:buFontTx/>
              <a:buNone/>
              <a:defRPr/>
            </a:pPr>
            <a:r>
              <a:rPr lang="en-GB" sz="2000" dirty="0" smtClean="0"/>
              <a:t>In a war-torn region, the lives of 600 stranded people are at stake. Two response plans with the following outcomes have been proposed. Assume that the estimates provided are accurate</a:t>
            </a:r>
          </a:p>
          <a:p>
            <a:pPr marL="0" indent="0">
              <a:buFontTx/>
              <a:buNone/>
              <a:defRPr/>
            </a:pPr>
            <a:endParaRPr lang="en-GB" sz="2000" dirty="0"/>
          </a:p>
          <a:p>
            <a:pPr>
              <a:defRPr/>
            </a:pPr>
            <a:r>
              <a:rPr lang="en-GB" sz="2000" dirty="0" smtClean="0"/>
              <a:t>If Plan A is adopted, it is certain that 200 people will be saved.</a:t>
            </a:r>
          </a:p>
          <a:p>
            <a:pPr>
              <a:defRPr/>
            </a:pPr>
            <a:r>
              <a:rPr lang="en-GB" sz="2000" dirty="0" smtClean="0"/>
              <a:t>If Plan B is adopted, there is a one-third probability that all 600 will be saved, and a two-thirds probability that nobody will be saved.</a:t>
            </a:r>
          </a:p>
          <a:p>
            <a:pPr>
              <a:defRPr/>
            </a:pPr>
            <a:endParaRPr lang="en-GB" sz="2000" dirty="0"/>
          </a:p>
          <a:p>
            <a:pPr>
              <a:defRPr/>
            </a:pPr>
            <a:r>
              <a:rPr lang="en-GB" sz="2000" dirty="0" smtClean="0"/>
              <a:t>If Plan A is adopted, it is certain that 200 people will die.</a:t>
            </a:r>
          </a:p>
          <a:p>
            <a:pPr>
              <a:defRPr/>
            </a:pPr>
            <a:r>
              <a:rPr lang="en-GB" sz="2000" dirty="0" smtClean="0"/>
              <a:t>If Plan B is adopted,  there is a two-thirds probability that all 600 will die and a one-third probability that nobody will die.</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7596188" cy="981075"/>
          </a:xfrm>
        </p:spPr>
        <p:txBody>
          <a:bodyPr/>
          <a:lstStyle/>
          <a:p>
            <a:r>
              <a:rPr lang="en-GB" altLang="en-US">
                <a:solidFill>
                  <a:schemeClr val="bg1"/>
                </a:solidFill>
              </a:rPr>
              <a:t>Modified ADP (Mandel, 2001; 2014)</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To overcome the possible </a:t>
            </a:r>
            <a:r>
              <a:rPr lang="en-GB" sz="1800" dirty="0" err="1" smtClean="0"/>
              <a:t>unrealisticness</a:t>
            </a:r>
            <a:r>
              <a:rPr lang="en-GB" sz="1800" dirty="0" smtClean="0"/>
              <a:t> of the precise forecasts in the original</a:t>
            </a:r>
          </a:p>
          <a:p>
            <a:pPr marL="0" indent="0">
              <a:buFontTx/>
              <a:buNone/>
              <a:defRPr/>
            </a:pPr>
            <a:endParaRPr lang="en-GB" sz="2000" dirty="0" smtClean="0"/>
          </a:p>
          <a:p>
            <a:pPr marL="0" indent="0">
              <a:buFontTx/>
              <a:buNone/>
              <a:defRPr/>
            </a:pPr>
            <a:endParaRPr lang="en-GB" sz="2000" dirty="0"/>
          </a:p>
          <a:p>
            <a:pPr marL="0" indent="0">
              <a:buFontTx/>
              <a:buNone/>
              <a:defRPr/>
            </a:pPr>
            <a:r>
              <a:rPr lang="en-GB" sz="2000" dirty="0" smtClean="0"/>
              <a:t>In a war-torn region, the lives of 600 stranded people are at stake. Two response plans with the following outcomes have been proposed. Assume that the estimates provided are accurate</a:t>
            </a:r>
          </a:p>
          <a:p>
            <a:pPr marL="0" indent="0">
              <a:buFontTx/>
              <a:buNone/>
              <a:defRPr/>
            </a:pPr>
            <a:endParaRPr lang="en-GB" sz="2000" dirty="0"/>
          </a:p>
          <a:p>
            <a:pPr>
              <a:defRPr/>
            </a:pPr>
            <a:r>
              <a:rPr lang="en-GB" sz="2000" dirty="0" smtClean="0"/>
              <a:t>If Plan A is adopted, it is certain that </a:t>
            </a:r>
            <a:r>
              <a:rPr lang="en-GB" sz="2000" dirty="0" smtClean="0">
                <a:solidFill>
                  <a:srgbClr val="0070C0"/>
                </a:solidFill>
              </a:rPr>
              <a:t>at least </a:t>
            </a:r>
            <a:r>
              <a:rPr lang="en-GB" sz="2000" dirty="0" smtClean="0"/>
              <a:t>200 people will be saved.</a:t>
            </a:r>
          </a:p>
          <a:p>
            <a:pPr>
              <a:defRPr/>
            </a:pPr>
            <a:r>
              <a:rPr lang="en-GB" sz="2000" dirty="0" smtClean="0"/>
              <a:t>If Plan B is adopted, there is a one-third probability that all 600 will be saved, and a two-thirds probability that nobody will be saved.</a:t>
            </a:r>
          </a:p>
          <a:p>
            <a:pPr>
              <a:defRPr/>
            </a:pPr>
            <a:endParaRPr lang="en-GB" sz="2000" dirty="0"/>
          </a:p>
          <a:p>
            <a:pPr>
              <a:defRPr/>
            </a:pPr>
            <a:r>
              <a:rPr lang="en-GB" sz="2000" dirty="0" smtClean="0"/>
              <a:t>If Plan A is adopted, it is certain that </a:t>
            </a:r>
            <a:r>
              <a:rPr lang="en-GB" sz="2000" dirty="0" smtClean="0">
                <a:solidFill>
                  <a:srgbClr val="0070C0"/>
                </a:solidFill>
              </a:rPr>
              <a:t>at least</a:t>
            </a:r>
            <a:r>
              <a:rPr lang="en-GB" sz="2000" dirty="0" smtClean="0"/>
              <a:t> 200 people will die.</a:t>
            </a:r>
          </a:p>
          <a:p>
            <a:pPr>
              <a:defRPr/>
            </a:pPr>
            <a:r>
              <a:rPr lang="en-GB" sz="2000" dirty="0" smtClean="0"/>
              <a:t>If Plan B is adopted,  there is a two-thirds probability that all 600 will die and a one-third probability that nobody will die.</a:t>
            </a:r>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7596188" cy="981075"/>
          </a:xfrm>
        </p:spPr>
        <p:txBody>
          <a:bodyPr/>
          <a:lstStyle/>
          <a:p>
            <a:r>
              <a:rPr lang="en-GB" altLang="en-US">
                <a:solidFill>
                  <a:schemeClr val="bg1"/>
                </a:solidFill>
              </a:rPr>
              <a:t>Modified ADP (Mandel, 2001; 2014)</a:t>
            </a:r>
          </a:p>
        </p:txBody>
      </p:sp>
      <p:sp>
        <p:nvSpPr>
          <p:cNvPr id="3" name="Content Placeholder 2"/>
          <p:cNvSpPr>
            <a:spLocks noGrp="1"/>
          </p:cNvSpPr>
          <p:nvPr>
            <p:ph idx="1"/>
          </p:nvPr>
        </p:nvSpPr>
        <p:spPr>
          <a:xfrm>
            <a:off x="330200" y="836613"/>
            <a:ext cx="8489950" cy="5329237"/>
          </a:xfrm>
        </p:spPr>
        <p:txBody>
          <a:bodyPr/>
          <a:lstStyle/>
          <a:p>
            <a:pPr marL="0" indent="0">
              <a:buFontTx/>
              <a:buNone/>
              <a:defRPr/>
            </a:pPr>
            <a:r>
              <a:rPr lang="en-GB" sz="1800" dirty="0" smtClean="0"/>
              <a:t>To overcome the possible </a:t>
            </a:r>
            <a:r>
              <a:rPr lang="en-GB" sz="1800" dirty="0" err="1" smtClean="0"/>
              <a:t>unrealisticness</a:t>
            </a:r>
            <a:r>
              <a:rPr lang="en-GB" sz="1800" dirty="0" smtClean="0"/>
              <a:t> of the precise forecasts in the original</a:t>
            </a:r>
          </a:p>
          <a:p>
            <a:pPr marL="0" indent="0">
              <a:buFontTx/>
              <a:buNone/>
              <a:defRPr/>
            </a:pPr>
            <a:endParaRPr lang="en-GB" sz="2000" dirty="0" smtClean="0"/>
          </a:p>
          <a:p>
            <a:pPr marL="0" indent="0">
              <a:buFontTx/>
              <a:buNone/>
              <a:defRPr/>
            </a:pPr>
            <a:endParaRPr lang="en-GB" sz="2000" dirty="0"/>
          </a:p>
          <a:p>
            <a:pPr marL="0" indent="0">
              <a:buFontTx/>
              <a:buNone/>
              <a:defRPr/>
            </a:pPr>
            <a:r>
              <a:rPr lang="en-GB" sz="2000" dirty="0" smtClean="0"/>
              <a:t>In a war-torn region, the lives of 600 stranded people are at stake. Two response plans with the following outcomes have been proposed. Assume that the estimates provided are accurate</a:t>
            </a:r>
          </a:p>
          <a:p>
            <a:pPr marL="0" indent="0">
              <a:buFontTx/>
              <a:buNone/>
              <a:defRPr/>
            </a:pPr>
            <a:endParaRPr lang="en-GB" sz="2000" dirty="0"/>
          </a:p>
          <a:p>
            <a:pPr>
              <a:defRPr/>
            </a:pPr>
            <a:r>
              <a:rPr lang="en-GB" sz="2000" dirty="0" smtClean="0"/>
              <a:t>If Plan A is adopted, it is certain that </a:t>
            </a:r>
            <a:r>
              <a:rPr lang="en-GB" sz="2000" dirty="0" smtClean="0">
                <a:solidFill>
                  <a:srgbClr val="FF0000"/>
                </a:solidFill>
              </a:rPr>
              <a:t>exactly</a:t>
            </a:r>
            <a:r>
              <a:rPr lang="en-GB" sz="2000" dirty="0" smtClean="0">
                <a:solidFill>
                  <a:srgbClr val="0070C0"/>
                </a:solidFill>
              </a:rPr>
              <a:t> </a:t>
            </a:r>
            <a:r>
              <a:rPr lang="en-GB" sz="2000" dirty="0" smtClean="0"/>
              <a:t>200 people will be saved.</a:t>
            </a:r>
          </a:p>
          <a:p>
            <a:pPr>
              <a:defRPr/>
            </a:pPr>
            <a:r>
              <a:rPr lang="en-GB" sz="2000" dirty="0" smtClean="0"/>
              <a:t>If Plan B is adopted, there is a one-third probability that all 600 will be saved, and a two-thirds probability that nobody will be saved.</a:t>
            </a:r>
          </a:p>
          <a:p>
            <a:pPr>
              <a:defRPr/>
            </a:pPr>
            <a:endParaRPr lang="en-GB" sz="2000" dirty="0"/>
          </a:p>
          <a:p>
            <a:pPr>
              <a:defRPr/>
            </a:pPr>
            <a:r>
              <a:rPr lang="en-GB" sz="2000" dirty="0" smtClean="0"/>
              <a:t>If Plan A is adopted, it is certain that </a:t>
            </a:r>
            <a:r>
              <a:rPr lang="en-GB" sz="2000" dirty="0" smtClean="0">
                <a:solidFill>
                  <a:srgbClr val="FF0000"/>
                </a:solidFill>
              </a:rPr>
              <a:t>exactly</a:t>
            </a:r>
            <a:r>
              <a:rPr lang="en-GB" sz="2000" dirty="0" smtClean="0"/>
              <a:t> 200 people will die.</a:t>
            </a:r>
          </a:p>
          <a:p>
            <a:pPr>
              <a:defRPr/>
            </a:pPr>
            <a:r>
              <a:rPr lang="en-GB" sz="2000" dirty="0" smtClean="0"/>
              <a:t>If Plan B is adopted,  there is a two-thirds probability that all 600 will die and a one-third probability that nobody will die.</a:t>
            </a:r>
            <a:endParaRPr lang="en-GB"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7596188" cy="981075"/>
          </a:xfrm>
        </p:spPr>
        <p:txBody>
          <a:bodyPr/>
          <a:lstStyle/>
          <a:p>
            <a:r>
              <a:rPr lang="en-GB" altLang="en-US">
                <a:solidFill>
                  <a:schemeClr val="bg1"/>
                </a:solidFill>
              </a:rPr>
              <a:t>Mandel (2014, </a:t>
            </a:r>
            <a:r>
              <a:rPr lang="en-GB" altLang="en-US" i="1">
                <a:solidFill>
                  <a:schemeClr val="bg1"/>
                </a:solidFill>
              </a:rPr>
              <a:t>JEP:G</a:t>
            </a:r>
            <a:r>
              <a:rPr lang="en-GB" altLang="en-US">
                <a:solidFill>
                  <a:schemeClr val="bg1"/>
                </a:solidFill>
              </a:rPr>
              <a:t>)</a:t>
            </a:r>
          </a:p>
        </p:txBody>
      </p:sp>
      <p:sp>
        <p:nvSpPr>
          <p:cNvPr id="3" name="Content Placeholder 2"/>
          <p:cNvSpPr>
            <a:spLocks noGrp="1"/>
          </p:cNvSpPr>
          <p:nvPr>
            <p:ph idx="1"/>
          </p:nvPr>
        </p:nvSpPr>
        <p:spPr>
          <a:xfrm>
            <a:off x="179388" y="549275"/>
            <a:ext cx="4824412" cy="5613400"/>
          </a:xfrm>
        </p:spPr>
        <p:txBody>
          <a:bodyPr/>
          <a:lstStyle/>
          <a:p>
            <a:pPr marL="0" indent="0">
              <a:buFontTx/>
              <a:buNone/>
              <a:defRPr/>
            </a:pPr>
            <a:endParaRPr lang="en-GB" sz="2000" dirty="0"/>
          </a:p>
          <a:p>
            <a:pPr>
              <a:defRPr/>
            </a:pPr>
            <a:r>
              <a:rPr lang="en-GB" sz="2000" dirty="0" smtClean="0"/>
              <a:t>If Plan A is adopted, it is certain that 200 people will be saved.</a:t>
            </a:r>
          </a:p>
          <a:p>
            <a:pPr>
              <a:defRPr/>
            </a:pPr>
            <a:endParaRPr lang="en-GB" sz="2000" dirty="0" smtClean="0"/>
          </a:p>
          <a:p>
            <a:pPr>
              <a:defRPr/>
            </a:pPr>
            <a:r>
              <a:rPr lang="en-GB" sz="2000" dirty="0" smtClean="0"/>
              <a:t>If Plan B is adopted, there is a one-third probability that all 600 will be saved, and a two-thirds probability that nobody will be saved.</a:t>
            </a:r>
          </a:p>
          <a:p>
            <a:pPr>
              <a:defRPr/>
            </a:pPr>
            <a:endParaRPr lang="en-GB" sz="2000" dirty="0" smtClean="0"/>
          </a:p>
          <a:p>
            <a:pPr>
              <a:defRPr/>
            </a:pPr>
            <a:endParaRPr lang="en-GB" sz="2000" dirty="0"/>
          </a:p>
          <a:p>
            <a:pPr>
              <a:defRPr/>
            </a:pPr>
            <a:endParaRPr lang="en-GB" sz="2000" dirty="0"/>
          </a:p>
          <a:p>
            <a:pPr>
              <a:defRPr/>
            </a:pPr>
            <a:r>
              <a:rPr lang="en-GB" sz="2000" dirty="0" smtClean="0"/>
              <a:t>If Plan A is adopted, it is certain that 200 people will die.</a:t>
            </a:r>
          </a:p>
          <a:p>
            <a:pPr>
              <a:defRPr/>
            </a:pPr>
            <a:endParaRPr lang="en-GB" sz="2000" dirty="0" smtClean="0"/>
          </a:p>
          <a:p>
            <a:pPr>
              <a:defRPr/>
            </a:pPr>
            <a:r>
              <a:rPr lang="en-GB" sz="2000" dirty="0" smtClean="0"/>
              <a:t>If Plan B is adopted,  there is a two-thirds probability that all 600 will die and a one-third probability that nobody will die.</a:t>
            </a:r>
            <a:endParaRPr lang="en-GB" sz="2000" dirty="0"/>
          </a:p>
        </p:txBody>
      </p:sp>
      <p:sp>
        <p:nvSpPr>
          <p:cNvPr id="4" name="Content Placeholder 2"/>
          <p:cNvSpPr txBox="1">
            <a:spLocks/>
          </p:cNvSpPr>
          <p:nvPr/>
        </p:nvSpPr>
        <p:spPr bwMode="auto">
          <a:xfrm>
            <a:off x="4787900" y="812800"/>
            <a:ext cx="1008063"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defRPr/>
            </a:pPr>
            <a:endParaRPr lang="en-GB" sz="2000" kern="0" dirty="0"/>
          </a:p>
          <a:p>
            <a:pPr marL="0" indent="0" algn="ctr">
              <a:buFontTx/>
              <a:buNone/>
              <a:defRPr/>
            </a:pPr>
            <a:r>
              <a:rPr lang="en-GB" sz="2000" kern="0" dirty="0" smtClean="0"/>
              <a:t>57.9%</a:t>
            </a:r>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r>
              <a:rPr lang="en-GB" sz="2000" kern="0" dirty="0" smtClean="0"/>
              <a:t>26.3%</a:t>
            </a:r>
          </a:p>
        </p:txBody>
      </p:sp>
      <p:sp>
        <p:nvSpPr>
          <p:cNvPr id="5" name="Content Placeholder 2"/>
          <p:cNvSpPr txBox="1">
            <a:spLocks/>
          </p:cNvSpPr>
          <p:nvPr/>
        </p:nvSpPr>
        <p:spPr bwMode="auto">
          <a:xfrm>
            <a:off x="6011863" y="812800"/>
            <a:ext cx="1008062"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defRPr/>
            </a:pPr>
            <a:r>
              <a:rPr lang="en-GB" sz="2000" u="sng" kern="0" dirty="0" smtClean="0">
                <a:solidFill>
                  <a:srgbClr val="FF0000"/>
                </a:solidFill>
              </a:rPr>
              <a:t>Exactly</a:t>
            </a:r>
            <a:endParaRPr lang="en-GB" sz="2000" u="sng" kern="0" dirty="0">
              <a:solidFill>
                <a:srgbClr val="FF0000"/>
              </a:solidFill>
            </a:endParaRPr>
          </a:p>
          <a:p>
            <a:pPr marL="0" indent="0" algn="ctr">
              <a:buFontTx/>
              <a:buNone/>
              <a:defRPr/>
            </a:pPr>
            <a:r>
              <a:rPr lang="en-GB" sz="2000" kern="0" dirty="0" smtClean="0">
                <a:solidFill>
                  <a:srgbClr val="FF0000"/>
                </a:solidFill>
              </a:rPr>
              <a:t>59.0%</a:t>
            </a:r>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endParaRPr lang="en-GB" sz="2000" kern="0" dirty="0"/>
          </a:p>
          <a:p>
            <a:pPr marL="0" indent="0" algn="ctr">
              <a:buFontTx/>
              <a:buNone/>
              <a:defRPr/>
            </a:pPr>
            <a:endParaRPr lang="en-GB" sz="2000" kern="0" dirty="0" smtClean="0"/>
          </a:p>
          <a:p>
            <a:pPr marL="0" indent="0" algn="ctr">
              <a:buFontTx/>
              <a:buNone/>
              <a:defRPr/>
            </a:pPr>
            <a:r>
              <a:rPr lang="en-GB" sz="2000" kern="0" dirty="0" smtClean="0">
                <a:solidFill>
                  <a:srgbClr val="FF0000"/>
                </a:solidFill>
              </a:rPr>
              <a:t>43.2%</a:t>
            </a:r>
          </a:p>
        </p:txBody>
      </p:sp>
      <p:sp>
        <p:nvSpPr>
          <p:cNvPr id="6" name="Content Placeholder 2"/>
          <p:cNvSpPr txBox="1">
            <a:spLocks/>
          </p:cNvSpPr>
          <p:nvPr/>
        </p:nvSpPr>
        <p:spPr bwMode="auto">
          <a:xfrm>
            <a:off x="7291388" y="812800"/>
            <a:ext cx="1096962"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defRPr/>
            </a:pPr>
            <a:r>
              <a:rPr lang="en-GB" sz="2000" u="sng" kern="0" dirty="0" smtClean="0">
                <a:solidFill>
                  <a:srgbClr val="0070C0"/>
                </a:solidFill>
              </a:rPr>
              <a:t>@ least</a:t>
            </a:r>
            <a:endParaRPr lang="en-GB" sz="2000" u="sng" kern="0" dirty="0">
              <a:solidFill>
                <a:srgbClr val="0070C0"/>
              </a:solidFill>
            </a:endParaRPr>
          </a:p>
          <a:p>
            <a:pPr marL="0" indent="0">
              <a:buFontTx/>
              <a:buNone/>
              <a:defRPr/>
            </a:pPr>
            <a:r>
              <a:rPr lang="en-GB" sz="2000" kern="0" dirty="0" smtClean="0">
                <a:solidFill>
                  <a:srgbClr val="0070C0"/>
                </a:solidFill>
              </a:rPr>
              <a:t>91.7%</a:t>
            </a:r>
          </a:p>
          <a:p>
            <a:pPr marL="0" indent="0">
              <a:buFontTx/>
              <a:buNone/>
              <a:defRPr/>
            </a:pPr>
            <a:endParaRPr lang="en-GB" sz="2000" kern="0" dirty="0">
              <a:solidFill>
                <a:srgbClr val="0070C0"/>
              </a:solidFill>
            </a:endParaRPr>
          </a:p>
          <a:p>
            <a:pPr marL="0" indent="0">
              <a:buFontTx/>
              <a:buNone/>
              <a:defRPr/>
            </a:pPr>
            <a:endParaRPr lang="en-GB" sz="2000" kern="0" dirty="0" smtClean="0">
              <a:solidFill>
                <a:srgbClr val="0070C0"/>
              </a:solidFill>
            </a:endParaRPr>
          </a:p>
          <a:p>
            <a:pPr marL="0" indent="0">
              <a:buFontTx/>
              <a:buNone/>
              <a:defRPr/>
            </a:pPr>
            <a:endParaRPr lang="en-GB" sz="2000" kern="0" dirty="0">
              <a:solidFill>
                <a:srgbClr val="0070C0"/>
              </a:solidFill>
            </a:endParaRPr>
          </a:p>
          <a:p>
            <a:pPr marL="0" indent="0">
              <a:buFontTx/>
              <a:buNone/>
              <a:defRPr/>
            </a:pPr>
            <a:endParaRPr lang="en-GB" sz="2000" kern="0" dirty="0" smtClean="0">
              <a:solidFill>
                <a:srgbClr val="0070C0"/>
              </a:solidFill>
            </a:endParaRPr>
          </a:p>
          <a:p>
            <a:pPr marL="0" indent="0">
              <a:buFontTx/>
              <a:buNone/>
              <a:defRPr/>
            </a:pPr>
            <a:endParaRPr lang="en-GB" sz="2000" kern="0" dirty="0">
              <a:solidFill>
                <a:srgbClr val="0070C0"/>
              </a:solidFill>
            </a:endParaRPr>
          </a:p>
          <a:p>
            <a:pPr marL="0" indent="0">
              <a:buFontTx/>
              <a:buNone/>
              <a:defRPr/>
            </a:pPr>
            <a:endParaRPr lang="en-GB" sz="2000" kern="0" dirty="0" smtClean="0">
              <a:solidFill>
                <a:srgbClr val="0070C0"/>
              </a:solidFill>
            </a:endParaRPr>
          </a:p>
          <a:p>
            <a:pPr marL="0" indent="0">
              <a:buFontTx/>
              <a:buNone/>
              <a:defRPr/>
            </a:pPr>
            <a:endParaRPr lang="en-GB" sz="2000" kern="0" dirty="0">
              <a:solidFill>
                <a:srgbClr val="0070C0"/>
              </a:solidFill>
            </a:endParaRPr>
          </a:p>
          <a:p>
            <a:pPr marL="0" indent="0">
              <a:buFontTx/>
              <a:buNone/>
              <a:defRPr/>
            </a:pPr>
            <a:endParaRPr lang="en-GB" sz="2000" kern="0" dirty="0" smtClean="0">
              <a:solidFill>
                <a:srgbClr val="0070C0"/>
              </a:solidFill>
            </a:endParaRPr>
          </a:p>
          <a:p>
            <a:pPr marL="0" indent="0">
              <a:buFontTx/>
              <a:buNone/>
              <a:defRPr/>
            </a:pPr>
            <a:r>
              <a:rPr lang="en-GB" sz="2000" kern="0" dirty="0" smtClean="0">
                <a:solidFill>
                  <a:srgbClr val="0070C0"/>
                </a:solidFill>
              </a:rPr>
              <a:t>32.5%</a:t>
            </a:r>
          </a:p>
        </p:txBody>
      </p:sp>
      <p:sp>
        <p:nvSpPr>
          <p:cNvPr id="7" name="TextBox 6"/>
          <p:cNvSpPr txBox="1">
            <a:spLocks noChangeArrowheads="1"/>
          </p:cNvSpPr>
          <p:nvPr/>
        </p:nvSpPr>
        <p:spPr bwMode="auto">
          <a:xfrm>
            <a:off x="5003800" y="30670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Sig.            </a:t>
            </a:r>
            <a:r>
              <a:rPr lang="en-GB" altLang="en-US" sz="2000">
                <a:solidFill>
                  <a:srgbClr val="FF0000"/>
                </a:solidFill>
              </a:rPr>
              <a:t>n.s.           </a:t>
            </a:r>
            <a:r>
              <a:rPr lang="en-GB" altLang="en-US" sz="2000">
                <a:solidFill>
                  <a:srgbClr val="0070C0"/>
                </a:solidFill>
              </a:rPr>
              <a:t>Sig.</a:t>
            </a:r>
            <a:endParaRPr lang="en-GB" altLang="en-US" sz="2000"/>
          </a:p>
        </p:txBody>
      </p:sp>
      <p:sp>
        <p:nvSpPr>
          <p:cNvPr id="8" name="TextBox 7"/>
          <p:cNvSpPr txBox="1">
            <a:spLocks noChangeArrowheads="1"/>
          </p:cNvSpPr>
          <p:nvPr/>
        </p:nvSpPr>
        <p:spPr bwMode="auto">
          <a:xfrm>
            <a:off x="252413" y="3563938"/>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b="1">
                <a:solidFill>
                  <a:srgbClr val="00B050"/>
                </a:solidFill>
              </a:rPr>
              <a:t>FRAME X MODIFIER INTERACTION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3"/>
            <a:ext cx="8820150" cy="1296988"/>
          </a:xfrm>
        </p:spPr>
        <p:txBody>
          <a:bodyPr/>
          <a:lstStyle/>
          <a:p>
            <a:r>
              <a:rPr lang="en-GB" dirty="0" smtClean="0"/>
              <a:t>Conversational pragmatics: </a:t>
            </a:r>
            <a:br>
              <a:rPr lang="en-GB" dirty="0" smtClean="0"/>
            </a:br>
            <a:r>
              <a:rPr lang="en-GB" dirty="0" smtClean="0"/>
              <a:t>Beyond the literal utterance</a:t>
            </a:r>
            <a:endParaRPr lang="en-GB" dirty="0"/>
          </a:p>
        </p:txBody>
      </p:sp>
      <p:sp>
        <p:nvSpPr>
          <p:cNvPr id="3" name="Content Placeholder 2"/>
          <p:cNvSpPr>
            <a:spLocks noGrp="1"/>
          </p:cNvSpPr>
          <p:nvPr>
            <p:ph sz="half" idx="1"/>
          </p:nvPr>
        </p:nvSpPr>
        <p:spPr/>
        <p:txBody>
          <a:bodyPr/>
          <a:lstStyle/>
          <a:p>
            <a:endParaRPr lang="en-GB" dirty="0" smtClean="0"/>
          </a:p>
          <a:p>
            <a:endParaRPr lang="en-GB" dirty="0"/>
          </a:p>
          <a:p>
            <a:r>
              <a:rPr lang="en-GB" dirty="0" smtClean="0"/>
              <a:t>How is your family?</a:t>
            </a:r>
          </a:p>
          <a:p>
            <a:r>
              <a:rPr lang="en-GB" dirty="0" smtClean="0"/>
              <a:t>Fairly healthy thank you</a:t>
            </a:r>
            <a:endParaRPr lang="en-GB" dirty="0"/>
          </a:p>
        </p:txBody>
      </p:sp>
      <p:sp>
        <p:nvSpPr>
          <p:cNvPr id="4" name="Content Placeholder 3"/>
          <p:cNvSpPr>
            <a:spLocks noGrp="1"/>
          </p:cNvSpPr>
          <p:nvPr>
            <p:ph sz="half" idx="2"/>
          </p:nvPr>
        </p:nvSpPr>
        <p:spPr>
          <a:xfrm>
            <a:off x="4498975" y="2708275"/>
            <a:ext cx="4465513" cy="3457575"/>
          </a:xfrm>
        </p:spPr>
        <p:txBody>
          <a:bodyPr/>
          <a:lstStyle/>
          <a:p>
            <a:r>
              <a:rPr lang="en-GB" dirty="0" smtClean="0"/>
              <a:t>How is your mother?</a:t>
            </a:r>
          </a:p>
          <a:p>
            <a:r>
              <a:rPr lang="en-GB" dirty="0" smtClean="0"/>
              <a:t>Not too good, I’m afraid</a:t>
            </a:r>
          </a:p>
          <a:p>
            <a:r>
              <a:rPr lang="en-GB" dirty="0" smtClean="0"/>
              <a:t>How is your family?</a:t>
            </a:r>
          </a:p>
          <a:p>
            <a:r>
              <a:rPr lang="en-GB" dirty="0" smtClean="0"/>
              <a:t>Extremely healthy thank you</a:t>
            </a:r>
            <a:endParaRPr lang="en-GB" dirty="0"/>
          </a:p>
        </p:txBody>
      </p:sp>
    </p:spTree>
    <p:extLst>
      <p:ext uri="{BB962C8B-B14F-4D97-AF65-F5344CB8AC3E}">
        <p14:creationId xmlns:p14="http://schemas.microsoft.com/office/powerpoint/2010/main" val="7512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950" y="0"/>
            <a:ext cx="7488238" cy="981075"/>
          </a:xfrm>
        </p:spPr>
        <p:txBody>
          <a:bodyPr/>
          <a:lstStyle/>
          <a:p>
            <a:r>
              <a:rPr lang="en-GB" altLang="en-US" sz="2800" dirty="0" smtClean="0">
                <a:solidFill>
                  <a:schemeClr val="bg1"/>
                </a:solidFill>
              </a:rPr>
              <a:t>Conjunction fallacy &amp; risky choice framing</a:t>
            </a:r>
            <a:endParaRPr lang="en-GB" altLang="en-US" sz="2800" dirty="0">
              <a:solidFill>
                <a:schemeClr val="bg1"/>
              </a:solidFill>
            </a:endParaRPr>
          </a:p>
        </p:txBody>
      </p:sp>
      <p:sp>
        <p:nvSpPr>
          <p:cNvPr id="3" name="Content Placeholder 2"/>
          <p:cNvSpPr>
            <a:spLocks noGrp="1"/>
          </p:cNvSpPr>
          <p:nvPr>
            <p:ph idx="1"/>
          </p:nvPr>
        </p:nvSpPr>
        <p:spPr>
          <a:xfrm>
            <a:off x="330200" y="1341438"/>
            <a:ext cx="8489950" cy="4824412"/>
          </a:xfrm>
        </p:spPr>
        <p:txBody>
          <a:bodyPr/>
          <a:lstStyle/>
          <a:p>
            <a:r>
              <a:rPr lang="en-GB" altLang="en-US" dirty="0" smtClean="0"/>
              <a:t>Insights that pragmatic interpretations of the tasks might be different from those originally intended by the experimenter</a:t>
            </a:r>
            <a:endParaRPr lang="en-GB" altLang="en-US" dirty="0"/>
          </a:p>
          <a:p>
            <a:endParaRPr lang="en-GB" altLang="en-US" dirty="0"/>
          </a:p>
          <a:p>
            <a:r>
              <a:rPr lang="en-GB" altLang="en-US" dirty="0" smtClean="0"/>
              <a:t>Experimental testing enables clarification of robustness of the effect (to alternative interpretations), as well as demonstrating the role of conversational pragmatics </a:t>
            </a:r>
            <a:endParaRPr lang="en-GB" altLang="en-US" dirty="0"/>
          </a:p>
          <a:p>
            <a:endParaRPr lang="en-GB" altLang="en-US" dirty="0"/>
          </a:p>
          <a:p>
            <a:pPr marL="0" indent="0">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12576"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5" name="TextBox 5"/>
          <p:cNvSpPr txBox="1">
            <a:spLocks noChangeArrowheads="1"/>
          </p:cNvSpPr>
          <p:nvPr/>
        </p:nvSpPr>
        <p:spPr bwMode="auto">
          <a:xfrm>
            <a:off x="6732588" y="6021388"/>
            <a:ext cx="22320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Adapted from Hilton (1995, Fig. 2)</a:t>
            </a:r>
          </a:p>
        </p:txBody>
      </p:sp>
      <p:sp>
        <p:nvSpPr>
          <p:cNvPr id="51206" name="TextBox 6"/>
          <p:cNvSpPr txBox="1">
            <a:spLocks noChangeArrowheads="1"/>
          </p:cNvSpPr>
          <p:nvPr/>
        </p:nvSpPr>
        <p:spPr bwMode="auto">
          <a:xfrm>
            <a:off x="5718175" y="1885950"/>
            <a:ext cx="3167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dirty="0"/>
              <a:t>Thus, some ‘faulty’ </a:t>
            </a:r>
            <a:r>
              <a:rPr lang="en-GB" altLang="en-US" sz="1800" dirty="0" smtClean="0"/>
              <a:t> </a:t>
            </a:r>
            <a:r>
              <a:rPr lang="en-GB" altLang="en-US" sz="1800" dirty="0"/>
              <a:t>reasoning might be appropriate </a:t>
            </a:r>
            <a:r>
              <a:rPr lang="en-GB" altLang="en-US" sz="1800" dirty="0" smtClean="0"/>
              <a:t>reasoning </a:t>
            </a:r>
            <a:r>
              <a:rPr lang="en-GB" altLang="en-US" sz="1800" dirty="0"/>
              <a:t>on a different/pragmatic  understanding of the task</a:t>
            </a:r>
          </a:p>
        </p:txBody>
      </p:sp>
      <p:cxnSp>
        <p:nvCxnSpPr>
          <p:cNvPr id="3" name="Straight Arrow Connector 2"/>
          <p:cNvCxnSpPr/>
          <p:nvPr/>
        </p:nvCxnSpPr>
        <p:spPr>
          <a:xfrm>
            <a:off x="1692275" y="2997200"/>
            <a:ext cx="431800"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208" name="TextBox 4"/>
          <p:cNvSpPr txBox="1">
            <a:spLocks noChangeArrowheads="1"/>
          </p:cNvSpPr>
          <p:nvPr/>
        </p:nvSpPr>
        <p:spPr bwMode="auto">
          <a:xfrm>
            <a:off x="200025" y="267335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200"/>
              <a:t>More discussion of this </a:t>
            </a:r>
          </a:p>
          <a:p>
            <a:pPr>
              <a:spcBef>
                <a:spcPct val="0"/>
              </a:spcBef>
              <a:buFontTx/>
              <a:buNone/>
            </a:pPr>
            <a:r>
              <a:rPr lang="en-GB" altLang="en-US" sz="1200"/>
              <a:t>(e.g., Lee, 2006)</a:t>
            </a:r>
          </a:p>
        </p:txBody>
      </p:sp>
      <p:sp>
        <p:nvSpPr>
          <p:cNvPr id="2" name="Title 1"/>
          <p:cNvSpPr>
            <a:spLocks noGrp="1"/>
          </p:cNvSpPr>
          <p:nvPr>
            <p:ph type="title"/>
          </p:nvPr>
        </p:nvSpPr>
        <p:spPr/>
        <p:txBody>
          <a:bodyPr/>
          <a:lstStyle/>
          <a:p>
            <a:endParaRPr lang="en-GB"/>
          </a:p>
        </p:txBody>
      </p:sp>
      <p:sp>
        <p:nvSpPr>
          <p:cNvPr id="9" name="Title 1"/>
          <p:cNvSpPr txBox="1">
            <a:spLocks/>
          </p:cNvSpPr>
          <p:nvPr/>
        </p:nvSpPr>
        <p:spPr bwMode="auto">
          <a:xfrm>
            <a:off x="0" y="0"/>
            <a:ext cx="75961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GB" altLang="en-US" sz="2800" kern="0" smtClean="0">
                <a:solidFill>
                  <a:schemeClr val="bg1"/>
                </a:solidFill>
              </a:rPr>
              <a:t>Conversational pragmatics and reasoning</a:t>
            </a:r>
            <a:endParaRPr lang="en-GB" altLang="en-US" sz="2800" kern="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7596188" cy="981075"/>
          </a:xfrm>
        </p:spPr>
        <p:txBody>
          <a:bodyPr/>
          <a:lstStyle/>
          <a:p>
            <a:r>
              <a:rPr lang="en-GB" altLang="en-US">
                <a:solidFill>
                  <a:schemeClr val="accent2"/>
                </a:solidFill>
              </a:rPr>
              <a:t>Attribute framing &amp; informational leakage</a:t>
            </a:r>
          </a:p>
        </p:txBody>
      </p:sp>
      <p:sp>
        <p:nvSpPr>
          <p:cNvPr id="40963" name="Content Placeholder 2"/>
          <p:cNvSpPr>
            <a:spLocks noGrp="1"/>
          </p:cNvSpPr>
          <p:nvPr>
            <p:ph idx="1"/>
          </p:nvPr>
        </p:nvSpPr>
        <p:spPr>
          <a:xfrm>
            <a:off x="330200" y="1341438"/>
            <a:ext cx="8489950" cy="4824412"/>
          </a:xfrm>
        </p:spPr>
        <p:txBody>
          <a:bodyPr/>
          <a:lstStyle/>
          <a:p>
            <a:pPr>
              <a:defRPr/>
            </a:pPr>
            <a:endParaRPr lang="en-GB" altLang="en-US" i="1" dirty="0" smtClean="0"/>
          </a:p>
          <a:p>
            <a:pPr marL="0" indent="0">
              <a:buFontTx/>
              <a:buNone/>
              <a:defRPr/>
            </a:pPr>
            <a:endParaRPr lang="en-GB" altLang="en-US" i="1" dirty="0" smtClean="0"/>
          </a:p>
          <a:p>
            <a:pPr>
              <a:defRPr/>
            </a:pPr>
            <a:r>
              <a:rPr lang="en-GB" altLang="en-US" dirty="0" smtClean="0"/>
              <a:t>“The operation has an 80% chance of success”</a:t>
            </a:r>
          </a:p>
          <a:p>
            <a:pPr>
              <a:defRPr/>
            </a:pPr>
            <a:r>
              <a:rPr lang="en-GB" altLang="en-US" dirty="0" smtClean="0"/>
              <a:t>“The operation has a 20% chance of failure”</a:t>
            </a:r>
          </a:p>
          <a:p>
            <a:pPr>
              <a:defRPr/>
            </a:pPr>
            <a:endParaRPr lang="en-GB"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7596188" cy="981075"/>
          </a:xfrm>
        </p:spPr>
        <p:txBody>
          <a:bodyPr/>
          <a:lstStyle/>
          <a:p>
            <a:r>
              <a:rPr lang="en-GB" altLang="en-US">
                <a:solidFill>
                  <a:schemeClr val="accent2"/>
                </a:solidFill>
              </a:rPr>
              <a:t>Attribute framing &amp; informational leakage</a:t>
            </a:r>
          </a:p>
        </p:txBody>
      </p:sp>
      <p:sp>
        <p:nvSpPr>
          <p:cNvPr id="40963" name="Content Placeholder 2"/>
          <p:cNvSpPr>
            <a:spLocks noGrp="1"/>
          </p:cNvSpPr>
          <p:nvPr>
            <p:ph idx="1"/>
          </p:nvPr>
        </p:nvSpPr>
        <p:spPr>
          <a:xfrm>
            <a:off x="330200" y="1341438"/>
            <a:ext cx="8489950" cy="3959225"/>
          </a:xfrm>
        </p:spPr>
        <p:txBody>
          <a:bodyPr/>
          <a:lstStyle/>
          <a:p>
            <a:endParaRPr lang="en-GB" altLang="en-US" i="1"/>
          </a:p>
          <a:p>
            <a:endParaRPr lang="en-GB" altLang="en-US" i="1"/>
          </a:p>
          <a:p>
            <a:r>
              <a:rPr lang="en-GB" altLang="en-US"/>
              <a:t>“The operation has </a:t>
            </a:r>
            <a:r>
              <a:rPr lang="en-GB" altLang="en-US" i="1">
                <a:solidFill>
                  <a:srgbClr val="0070C0"/>
                </a:solidFill>
              </a:rPr>
              <a:t>(at least) </a:t>
            </a:r>
            <a:r>
              <a:rPr lang="en-GB" altLang="en-US"/>
              <a:t>an 80% chance of success”</a:t>
            </a:r>
          </a:p>
          <a:p>
            <a:r>
              <a:rPr lang="en-GB" altLang="en-US"/>
              <a:t>“The operation has </a:t>
            </a:r>
            <a:r>
              <a:rPr lang="en-GB" altLang="en-US" i="1">
                <a:solidFill>
                  <a:srgbClr val="0070C0"/>
                </a:solidFill>
              </a:rPr>
              <a:t>(at least) </a:t>
            </a:r>
            <a:r>
              <a:rPr lang="en-GB" altLang="en-US"/>
              <a:t>a 20% chance of failure”</a:t>
            </a:r>
          </a:p>
          <a:p>
            <a:endParaRPr lang="en-GB" altLang="en-US"/>
          </a:p>
          <a:p>
            <a:endParaRPr lang="en-GB" altLang="en-US"/>
          </a:p>
          <a:p>
            <a:r>
              <a:rPr lang="en-GB" altLang="en-US"/>
              <a:t>More…</a:t>
            </a:r>
          </a:p>
          <a:p>
            <a:endParaRPr lang="en-GB" altLang="en-US"/>
          </a:p>
        </p:txBody>
      </p:sp>
      <p:sp>
        <p:nvSpPr>
          <p:cNvPr id="56324" name="TextBox 1"/>
          <p:cNvSpPr txBox="1">
            <a:spLocks noChangeArrowheads="1"/>
          </p:cNvSpPr>
          <p:nvPr/>
        </p:nvSpPr>
        <p:spPr bwMode="auto">
          <a:xfrm>
            <a:off x="5867400" y="6021388"/>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solidFill>
                  <a:srgbClr val="0070C0"/>
                </a:solidFill>
              </a:rPr>
              <a:t>c.f. Mandel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7596188" cy="981075"/>
          </a:xfrm>
        </p:spPr>
        <p:txBody>
          <a:bodyPr/>
          <a:lstStyle/>
          <a:p>
            <a:r>
              <a:rPr lang="en-GB" altLang="en-US">
                <a:solidFill>
                  <a:schemeClr val="accent2"/>
                </a:solidFill>
              </a:rPr>
              <a:t>Attribute framing &amp; informational leakage</a:t>
            </a:r>
          </a:p>
        </p:txBody>
      </p:sp>
      <p:sp>
        <p:nvSpPr>
          <p:cNvPr id="58371" name="Content Placeholder 2"/>
          <p:cNvSpPr>
            <a:spLocks noGrp="1"/>
          </p:cNvSpPr>
          <p:nvPr>
            <p:ph idx="1"/>
          </p:nvPr>
        </p:nvSpPr>
        <p:spPr>
          <a:xfrm>
            <a:off x="330200" y="1341438"/>
            <a:ext cx="8489950" cy="3959225"/>
          </a:xfrm>
        </p:spPr>
        <p:txBody>
          <a:bodyPr/>
          <a:lstStyle/>
          <a:p>
            <a:r>
              <a:rPr lang="en-GB" altLang="en-US" sz="2000" i="1"/>
              <a:t>Quantity maxim</a:t>
            </a:r>
          </a:p>
          <a:p>
            <a:pPr lvl="1"/>
            <a:r>
              <a:rPr lang="en-GB" altLang="en-US" sz="1800"/>
              <a:t>Make your contribution as informative as required</a:t>
            </a:r>
          </a:p>
          <a:p>
            <a:pPr lvl="1"/>
            <a:r>
              <a:rPr lang="en-GB" altLang="en-US" sz="1800"/>
              <a:t>Do not make your contribution more informative than is required</a:t>
            </a:r>
          </a:p>
          <a:p>
            <a:endParaRPr lang="en-GB" altLang="en-US" i="1"/>
          </a:p>
          <a:p>
            <a:r>
              <a:rPr lang="en-GB" altLang="en-US"/>
              <a:t>“The operation has an 80% chance of success”</a:t>
            </a:r>
          </a:p>
          <a:p>
            <a:r>
              <a:rPr lang="en-GB" altLang="en-US"/>
              <a:t>“The operation has a 20% chance of failure”</a:t>
            </a:r>
          </a:p>
          <a:p>
            <a:endParaRPr lang="en-GB"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7596188" cy="981075"/>
          </a:xfrm>
        </p:spPr>
        <p:txBody>
          <a:bodyPr/>
          <a:lstStyle/>
          <a:p>
            <a:r>
              <a:rPr lang="en-GB" altLang="en-US">
                <a:solidFill>
                  <a:schemeClr val="bg1"/>
                </a:solidFill>
              </a:rPr>
              <a:t>Tossing a fair coin</a:t>
            </a:r>
          </a:p>
        </p:txBody>
      </p:sp>
      <p:sp>
        <p:nvSpPr>
          <p:cNvPr id="60419" name="Content Placeholder 2"/>
          <p:cNvSpPr>
            <a:spLocks noGrp="1"/>
          </p:cNvSpPr>
          <p:nvPr>
            <p:ph idx="1"/>
          </p:nvPr>
        </p:nvSpPr>
        <p:spPr>
          <a:xfrm>
            <a:off x="330200" y="1341438"/>
            <a:ext cx="8489950" cy="574675"/>
          </a:xfrm>
        </p:spPr>
        <p:txBody>
          <a:bodyPr/>
          <a:lstStyle/>
          <a:p>
            <a:pPr marL="0" indent="0">
              <a:buFontTx/>
              <a:buNone/>
            </a:pPr>
            <a:r>
              <a:rPr lang="en-GB" altLang="en-US"/>
              <a:t>H  H  H  T  H  T  H</a:t>
            </a:r>
          </a:p>
          <a:p>
            <a:pPr marL="0" indent="0">
              <a:buFontTx/>
              <a:buNone/>
            </a:pPr>
            <a:r>
              <a:rPr lang="en-GB" altLang="en-US"/>
              <a:t>  </a:t>
            </a:r>
          </a:p>
        </p:txBody>
      </p:sp>
      <p:sp>
        <p:nvSpPr>
          <p:cNvPr id="4" name="TextBox 3"/>
          <p:cNvSpPr txBox="1">
            <a:spLocks noChangeArrowheads="1"/>
          </p:cNvSpPr>
          <p:nvPr/>
        </p:nvSpPr>
        <p:spPr bwMode="auto">
          <a:xfrm>
            <a:off x="323850" y="3716338"/>
            <a:ext cx="2017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The coin came up</a:t>
            </a:r>
          </a:p>
        </p:txBody>
      </p:sp>
      <p:sp>
        <p:nvSpPr>
          <p:cNvPr id="5" name="TextBox 4"/>
          <p:cNvSpPr txBox="1">
            <a:spLocks noChangeArrowheads="1"/>
          </p:cNvSpPr>
          <p:nvPr/>
        </p:nvSpPr>
        <p:spPr bwMode="auto">
          <a:xfrm>
            <a:off x="3132138" y="3141663"/>
            <a:ext cx="850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Heads</a:t>
            </a:r>
          </a:p>
          <a:p>
            <a:pPr>
              <a:spcBef>
                <a:spcPct val="0"/>
              </a:spcBef>
              <a:buFontTx/>
              <a:buNone/>
            </a:pPr>
            <a:endParaRPr lang="en-GB" altLang="en-US" sz="1800"/>
          </a:p>
          <a:p>
            <a:pPr>
              <a:spcBef>
                <a:spcPct val="0"/>
              </a:spcBef>
              <a:buFontTx/>
              <a:buNone/>
            </a:pPr>
            <a:endParaRPr lang="en-GB" altLang="en-US" sz="1800"/>
          </a:p>
          <a:p>
            <a:pPr>
              <a:spcBef>
                <a:spcPct val="0"/>
              </a:spcBef>
              <a:buFontTx/>
              <a:buNone/>
            </a:pPr>
            <a:endParaRPr lang="en-GB" altLang="en-US" sz="1800"/>
          </a:p>
          <a:p>
            <a:pPr>
              <a:spcBef>
                <a:spcPct val="0"/>
              </a:spcBef>
              <a:buFontTx/>
              <a:buNone/>
            </a:pPr>
            <a:endParaRPr lang="en-GB" altLang="en-US" sz="1800"/>
          </a:p>
          <a:p>
            <a:pPr>
              <a:spcBef>
                <a:spcPct val="0"/>
              </a:spcBef>
              <a:buFontTx/>
              <a:buNone/>
            </a:pPr>
            <a:r>
              <a:rPr lang="en-GB" altLang="en-US" sz="1800"/>
              <a:t>Tails</a:t>
            </a:r>
          </a:p>
        </p:txBody>
      </p:sp>
      <p:sp>
        <p:nvSpPr>
          <p:cNvPr id="6" name="TextBox 5"/>
          <p:cNvSpPr txBox="1">
            <a:spLocks noChangeArrowheads="1"/>
          </p:cNvSpPr>
          <p:nvPr/>
        </p:nvSpPr>
        <p:spPr bwMode="auto">
          <a:xfrm>
            <a:off x="4773613" y="1927225"/>
            <a:ext cx="3127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0</a:t>
            </a:r>
          </a:p>
          <a:p>
            <a:pPr>
              <a:spcBef>
                <a:spcPct val="0"/>
              </a:spcBef>
              <a:buFontTx/>
              <a:buNone/>
            </a:pPr>
            <a:endParaRPr lang="en-GB" altLang="en-US" sz="1800"/>
          </a:p>
          <a:p>
            <a:pPr>
              <a:spcBef>
                <a:spcPct val="0"/>
              </a:spcBef>
              <a:buFontTx/>
              <a:buNone/>
            </a:pPr>
            <a:r>
              <a:rPr lang="en-GB" altLang="en-US" sz="1800"/>
              <a:t>1</a:t>
            </a:r>
          </a:p>
          <a:p>
            <a:pPr>
              <a:spcBef>
                <a:spcPct val="0"/>
              </a:spcBef>
              <a:buFontTx/>
              <a:buNone/>
            </a:pPr>
            <a:endParaRPr lang="en-GB" altLang="en-US" sz="1800"/>
          </a:p>
          <a:p>
            <a:pPr>
              <a:spcBef>
                <a:spcPct val="0"/>
              </a:spcBef>
              <a:buFontTx/>
              <a:buNone/>
            </a:pPr>
            <a:r>
              <a:rPr lang="en-GB" altLang="en-US" sz="1800"/>
              <a:t>2</a:t>
            </a:r>
          </a:p>
          <a:p>
            <a:pPr>
              <a:spcBef>
                <a:spcPct val="0"/>
              </a:spcBef>
              <a:buFontTx/>
              <a:buNone/>
            </a:pPr>
            <a:endParaRPr lang="en-GB" altLang="en-US" sz="1800"/>
          </a:p>
          <a:p>
            <a:pPr>
              <a:spcBef>
                <a:spcPct val="0"/>
              </a:spcBef>
              <a:buFontTx/>
              <a:buNone/>
            </a:pPr>
            <a:r>
              <a:rPr lang="en-GB" altLang="en-US" sz="1800"/>
              <a:t>3</a:t>
            </a:r>
          </a:p>
          <a:p>
            <a:pPr>
              <a:spcBef>
                <a:spcPct val="0"/>
              </a:spcBef>
              <a:buFontTx/>
              <a:buNone/>
            </a:pPr>
            <a:endParaRPr lang="en-GB" altLang="en-US" sz="1800"/>
          </a:p>
          <a:p>
            <a:pPr>
              <a:spcBef>
                <a:spcPct val="0"/>
              </a:spcBef>
              <a:buFontTx/>
              <a:buNone/>
            </a:pPr>
            <a:r>
              <a:rPr lang="en-GB" altLang="en-US" sz="1800"/>
              <a:t>4</a:t>
            </a:r>
          </a:p>
          <a:p>
            <a:pPr>
              <a:spcBef>
                <a:spcPct val="0"/>
              </a:spcBef>
              <a:buFontTx/>
              <a:buNone/>
            </a:pPr>
            <a:endParaRPr lang="en-GB" altLang="en-US" sz="1800"/>
          </a:p>
          <a:p>
            <a:pPr>
              <a:spcBef>
                <a:spcPct val="0"/>
              </a:spcBef>
              <a:buFontTx/>
              <a:buNone/>
            </a:pPr>
            <a:r>
              <a:rPr lang="en-GB" altLang="en-US" sz="1800"/>
              <a:t>5</a:t>
            </a:r>
          </a:p>
          <a:p>
            <a:pPr>
              <a:spcBef>
                <a:spcPct val="0"/>
              </a:spcBef>
              <a:buFontTx/>
              <a:buNone/>
            </a:pPr>
            <a:endParaRPr lang="en-GB" altLang="en-US" sz="1800"/>
          </a:p>
          <a:p>
            <a:pPr>
              <a:spcBef>
                <a:spcPct val="0"/>
              </a:spcBef>
              <a:buFontTx/>
              <a:buNone/>
            </a:pPr>
            <a:r>
              <a:rPr lang="en-GB" altLang="en-US" sz="1800"/>
              <a:t>6</a:t>
            </a:r>
          </a:p>
          <a:p>
            <a:pPr>
              <a:spcBef>
                <a:spcPct val="0"/>
              </a:spcBef>
              <a:buFontTx/>
              <a:buNone/>
            </a:pPr>
            <a:endParaRPr lang="en-GB" altLang="en-US" sz="1800"/>
          </a:p>
          <a:p>
            <a:pPr>
              <a:spcBef>
                <a:spcPct val="0"/>
              </a:spcBef>
              <a:buFontTx/>
              <a:buNone/>
            </a:pPr>
            <a:r>
              <a:rPr lang="en-GB" altLang="en-US" sz="1800"/>
              <a:t>7</a:t>
            </a:r>
          </a:p>
          <a:p>
            <a:pPr>
              <a:spcBef>
                <a:spcPct val="0"/>
              </a:spcBef>
              <a:buFontTx/>
              <a:buNone/>
            </a:pPr>
            <a:endParaRPr lang="en-GB" altLang="en-US" sz="1800"/>
          </a:p>
        </p:txBody>
      </p:sp>
      <p:sp>
        <p:nvSpPr>
          <p:cNvPr id="7" name="TextBox 6"/>
          <p:cNvSpPr txBox="1">
            <a:spLocks noChangeArrowheads="1"/>
          </p:cNvSpPr>
          <p:nvPr/>
        </p:nvSpPr>
        <p:spPr bwMode="auto">
          <a:xfrm>
            <a:off x="6062663" y="37163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out of 7 times</a:t>
            </a:r>
          </a:p>
        </p:txBody>
      </p:sp>
      <p:sp>
        <p:nvSpPr>
          <p:cNvPr id="8" name="Oval 7"/>
          <p:cNvSpPr/>
          <p:nvPr/>
        </p:nvSpPr>
        <p:spPr>
          <a:xfrm>
            <a:off x="2987675" y="2997200"/>
            <a:ext cx="995363"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4432300" y="4535488"/>
            <a:ext cx="995363" cy="719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9"/>
          <p:cNvSpPr txBox="1">
            <a:spLocks noChangeArrowheads="1"/>
          </p:cNvSpPr>
          <p:nvPr/>
        </p:nvSpPr>
        <p:spPr bwMode="auto">
          <a:xfrm>
            <a:off x="-3175" y="6350000"/>
            <a:ext cx="554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76% of descriptions in terms of the majority outcome</a:t>
            </a:r>
          </a:p>
        </p:txBody>
      </p:sp>
      <p:sp>
        <p:nvSpPr>
          <p:cNvPr id="11" name="TextBox 10"/>
          <p:cNvSpPr txBox="1">
            <a:spLocks noChangeArrowheads="1"/>
          </p:cNvSpPr>
          <p:nvPr/>
        </p:nvSpPr>
        <p:spPr bwMode="auto">
          <a:xfrm>
            <a:off x="6313488" y="6451600"/>
            <a:ext cx="299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a:t>Sher &amp; McKenzie (2006, Cognition)</a:t>
            </a:r>
          </a:p>
        </p:txBody>
      </p:sp>
      <p:sp>
        <p:nvSpPr>
          <p:cNvPr id="12" name="Rectangle 11"/>
          <p:cNvSpPr/>
          <p:nvPr/>
        </p:nvSpPr>
        <p:spPr>
          <a:xfrm>
            <a:off x="323850" y="1916113"/>
            <a:ext cx="7920038" cy="4433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p:bldP spid="11"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7596188" cy="981075"/>
          </a:xfrm>
        </p:spPr>
        <p:txBody>
          <a:bodyPr/>
          <a:lstStyle/>
          <a:p>
            <a:r>
              <a:rPr lang="en-GB" altLang="en-US">
                <a:solidFill>
                  <a:schemeClr val="bg1"/>
                </a:solidFill>
              </a:rPr>
              <a:t>Reference point information</a:t>
            </a:r>
          </a:p>
        </p:txBody>
      </p:sp>
      <p:sp>
        <p:nvSpPr>
          <p:cNvPr id="3" name="Content Placeholder 2"/>
          <p:cNvSpPr>
            <a:spLocks noGrp="1"/>
          </p:cNvSpPr>
          <p:nvPr>
            <p:ph idx="1"/>
          </p:nvPr>
        </p:nvSpPr>
        <p:spPr>
          <a:xfrm>
            <a:off x="330200" y="765175"/>
            <a:ext cx="8489950" cy="5400675"/>
          </a:xfrm>
        </p:spPr>
        <p:txBody>
          <a:bodyPr/>
          <a:lstStyle/>
          <a:p>
            <a:pPr>
              <a:defRPr/>
            </a:pPr>
            <a:r>
              <a:rPr lang="en-GB" dirty="0" smtClean="0"/>
              <a:t>More likely to choose a frame that is above a reference point</a:t>
            </a:r>
          </a:p>
          <a:p>
            <a:pPr>
              <a:defRPr/>
            </a:pPr>
            <a:endParaRPr lang="en-GB" dirty="0"/>
          </a:p>
          <a:p>
            <a:pPr marL="0" indent="0">
              <a:buFontTx/>
              <a:buNone/>
              <a:defRPr/>
            </a:pPr>
            <a:r>
              <a:rPr lang="en-GB" dirty="0" smtClean="0"/>
              <a:t>=&gt; Can infer reference point from choice of frame</a:t>
            </a:r>
            <a:endParaRPr lang="en-GB" dirty="0"/>
          </a:p>
        </p:txBody>
      </p:sp>
      <p:pic>
        <p:nvPicPr>
          <p:cNvPr id="61444" name="Picture 2" descr="http://www.happychemo.com/wp-content/uploads/2014/11/cuphalf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4149725"/>
            <a:ext cx="356393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3"/>
          <p:cNvSpPr txBox="1">
            <a:spLocks noChangeArrowheads="1"/>
          </p:cNvSpPr>
          <p:nvPr/>
        </p:nvSpPr>
        <p:spPr bwMode="auto">
          <a:xfrm>
            <a:off x="3214688" y="6332538"/>
            <a:ext cx="5929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Photo credit: http://quotesgram.com/cup-half-full-quotes/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852738"/>
            <a:ext cx="19177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4"/>
          <p:cNvSpPr txBox="1">
            <a:spLocks noChangeArrowheads="1"/>
          </p:cNvSpPr>
          <p:nvPr/>
        </p:nvSpPr>
        <p:spPr bwMode="auto">
          <a:xfrm>
            <a:off x="4584700" y="3165475"/>
            <a:ext cx="3813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a:t>
            </a:r>
            <a:r>
              <a:rPr lang="en-GB" altLang="en-US" sz="2000" i="1"/>
              <a:t>Please pass me a half-full [empty] glass of water”</a:t>
            </a:r>
            <a:endParaRPr lang="en-GB" altLang="en-US" sz="2000"/>
          </a:p>
          <a:p>
            <a:pPr>
              <a:spcBef>
                <a:spcPct val="0"/>
              </a:spcBef>
              <a:buFontTx/>
              <a:buNone/>
            </a:pPr>
            <a:r>
              <a:rPr lang="en-GB" altLang="en-US" sz="1400"/>
              <a:t>Sher &amp; McKenzie (2006, Cognition)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7596188" cy="981075"/>
          </a:xfrm>
        </p:spPr>
        <p:txBody>
          <a:bodyPr/>
          <a:lstStyle/>
          <a:p>
            <a:r>
              <a:rPr lang="en-GB" altLang="en-US">
                <a:solidFill>
                  <a:schemeClr val="accent2"/>
                </a:solidFill>
              </a:rPr>
              <a:t>Attribute framing &amp; informational leakage</a:t>
            </a:r>
          </a:p>
        </p:txBody>
      </p:sp>
      <p:sp>
        <p:nvSpPr>
          <p:cNvPr id="3" name="Content Placeholder 2"/>
          <p:cNvSpPr>
            <a:spLocks noGrp="1"/>
          </p:cNvSpPr>
          <p:nvPr>
            <p:ph idx="1"/>
          </p:nvPr>
        </p:nvSpPr>
        <p:spPr>
          <a:xfrm>
            <a:off x="330200" y="1341438"/>
            <a:ext cx="8489950" cy="4824412"/>
          </a:xfrm>
        </p:spPr>
        <p:txBody>
          <a:bodyPr/>
          <a:lstStyle/>
          <a:p>
            <a:pPr>
              <a:defRPr/>
            </a:pPr>
            <a:r>
              <a:rPr lang="en-GB" sz="2000" i="1" dirty="0" smtClean="0"/>
              <a:t>Quantity maxim</a:t>
            </a:r>
          </a:p>
          <a:p>
            <a:pPr lvl="1">
              <a:defRPr/>
            </a:pPr>
            <a:r>
              <a:rPr lang="en-GB" sz="1800" dirty="0" smtClean="0"/>
              <a:t>Make your contribution as informative as required</a:t>
            </a:r>
          </a:p>
          <a:p>
            <a:pPr lvl="1">
              <a:defRPr/>
            </a:pPr>
            <a:r>
              <a:rPr lang="en-GB" sz="1800" dirty="0" smtClean="0"/>
              <a:t>Do not make your contribution more informative than is required</a:t>
            </a:r>
          </a:p>
          <a:p>
            <a:pPr>
              <a:defRPr/>
            </a:pPr>
            <a:endParaRPr lang="en-GB" i="1" dirty="0" smtClean="0"/>
          </a:p>
          <a:p>
            <a:pPr>
              <a:defRPr/>
            </a:pPr>
            <a:r>
              <a:rPr lang="en-GB" dirty="0" smtClean="0"/>
              <a:t>“The operation has an 80% chance of success”</a:t>
            </a:r>
          </a:p>
          <a:p>
            <a:pPr lvl="1">
              <a:defRPr/>
            </a:pPr>
            <a:r>
              <a:rPr lang="en-GB" dirty="0" smtClean="0"/>
              <a:t>MORE / BETTER than reference point</a:t>
            </a:r>
          </a:p>
          <a:p>
            <a:pPr marL="457200" lvl="1" indent="0">
              <a:buFontTx/>
              <a:buNone/>
              <a:defRPr/>
            </a:pPr>
            <a:endParaRPr lang="en-GB" dirty="0" smtClean="0"/>
          </a:p>
          <a:p>
            <a:pPr>
              <a:defRPr/>
            </a:pPr>
            <a:r>
              <a:rPr lang="en-GB" dirty="0" smtClean="0"/>
              <a:t>“The operation has a 20% chance of failure”</a:t>
            </a:r>
          </a:p>
          <a:p>
            <a:pPr lvl="1">
              <a:defRPr/>
            </a:pPr>
            <a:r>
              <a:rPr lang="en-GB" dirty="0" smtClean="0"/>
              <a:t>MORE / WORSE than reference point</a:t>
            </a:r>
          </a:p>
          <a:p>
            <a:pPr>
              <a:defRPr/>
            </a:pPr>
            <a:endParaRPr lang="en-GB" dirty="0"/>
          </a:p>
        </p:txBody>
      </p:sp>
      <p:sp>
        <p:nvSpPr>
          <p:cNvPr id="4" name="TextBox 3"/>
          <p:cNvSpPr txBox="1">
            <a:spLocks noChangeArrowheads="1"/>
          </p:cNvSpPr>
          <p:nvPr/>
        </p:nvSpPr>
        <p:spPr bwMode="auto">
          <a:xfrm>
            <a:off x="330200" y="5641975"/>
            <a:ext cx="490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GB" altLang="en-US"/>
              <a:t>Beyond reference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7596188" cy="981075"/>
          </a:xfrm>
        </p:spPr>
        <p:txBody>
          <a:bodyPr/>
          <a:lstStyle/>
          <a:p>
            <a:r>
              <a:rPr lang="en-GB" altLang="en-US">
                <a:solidFill>
                  <a:schemeClr val="bg1"/>
                </a:solidFill>
              </a:rPr>
              <a:t>Implicit recommendations</a:t>
            </a:r>
          </a:p>
        </p:txBody>
      </p:sp>
      <p:sp>
        <p:nvSpPr>
          <p:cNvPr id="3" name="Content Placeholder 2"/>
          <p:cNvSpPr>
            <a:spLocks noGrp="1"/>
          </p:cNvSpPr>
          <p:nvPr>
            <p:ph idx="1"/>
          </p:nvPr>
        </p:nvSpPr>
        <p:spPr>
          <a:xfrm>
            <a:off x="330200" y="1341438"/>
            <a:ext cx="8634413" cy="4824412"/>
          </a:xfrm>
        </p:spPr>
        <p:txBody>
          <a:bodyPr/>
          <a:lstStyle/>
          <a:p>
            <a:pPr marL="0" indent="0">
              <a:buFontTx/>
              <a:buNone/>
              <a:defRPr/>
            </a:pPr>
            <a:r>
              <a:rPr lang="en-GB" u="sng" dirty="0" smtClean="0"/>
              <a:t>Reference point hypothesis</a:t>
            </a:r>
          </a:p>
          <a:p>
            <a:pPr>
              <a:defRPr/>
            </a:pPr>
            <a:r>
              <a:rPr lang="en-GB" i="1" dirty="0" smtClean="0"/>
              <a:t>Relatively </a:t>
            </a:r>
            <a:r>
              <a:rPr lang="en-GB" dirty="0" smtClean="0"/>
              <a:t>positive things more likely to be described with positive frames</a:t>
            </a:r>
          </a:p>
          <a:p>
            <a:pPr>
              <a:defRPr/>
            </a:pPr>
            <a:endParaRPr lang="en-GB" dirty="0"/>
          </a:p>
          <a:p>
            <a:pPr marL="0" indent="0">
              <a:buFontTx/>
              <a:buNone/>
              <a:defRPr/>
            </a:pPr>
            <a:r>
              <a:rPr lang="en-GB" u="sng" dirty="0" smtClean="0"/>
              <a:t>Implicit recommendations</a:t>
            </a:r>
          </a:p>
          <a:p>
            <a:pPr>
              <a:defRPr/>
            </a:pPr>
            <a:r>
              <a:rPr lang="en-GB" dirty="0" smtClean="0"/>
              <a:t>Effect generalises to things viewed as positive, even in the absence of a definitive reference point?</a:t>
            </a:r>
            <a:r>
              <a:rPr lang="en-GB"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0"/>
            <a:ext cx="7596188" cy="981075"/>
          </a:xfrm>
        </p:spPr>
        <p:txBody>
          <a:bodyPr/>
          <a:lstStyle/>
          <a:p>
            <a:r>
              <a:rPr lang="en-GB" altLang="en-US">
                <a:solidFill>
                  <a:schemeClr val="bg1"/>
                </a:solidFill>
              </a:rPr>
              <a:t>Hiring a team?</a:t>
            </a:r>
          </a:p>
        </p:txBody>
      </p:sp>
      <p:sp>
        <p:nvSpPr>
          <p:cNvPr id="3" name="Content Placeholder 2"/>
          <p:cNvSpPr>
            <a:spLocks noGrp="1"/>
          </p:cNvSpPr>
          <p:nvPr>
            <p:ph idx="1"/>
          </p:nvPr>
        </p:nvSpPr>
        <p:spPr>
          <a:xfrm>
            <a:off x="330200" y="1341438"/>
            <a:ext cx="8489950" cy="4824412"/>
          </a:xfrm>
        </p:spPr>
        <p:txBody>
          <a:bodyPr/>
          <a:lstStyle/>
          <a:p>
            <a:pPr marL="0" indent="0">
              <a:buFontTx/>
              <a:buNone/>
            </a:pPr>
            <a:r>
              <a:rPr lang="en-GB" altLang="en-US"/>
              <a:t>Of the last 50 projects undertaken by Team A, 30 were successes.</a:t>
            </a:r>
          </a:p>
          <a:p>
            <a:pPr marL="0" indent="0">
              <a:buFontTx/>
              <a:buNone/>
            </a:pPr>
            <a:endParaRPr lang="en-GB" altLang="en-US"/>
          </a:p>
          <a:p>
            <a:pPr marL="0" indent="0">
              <a:buFontTx/>
              <a:buNone/>
            </a:pPr>
            <a:r>
              <a:rPr lang="en-GB" altLang="en-US"/>
              <a:t>Of the last 50 projects undertaken by Team B, 20 were failures.</a:t>
            </a:r>
          </a:p>
          <a:p>
            <a:pPr marL="0" indent="0">
              <a:buFontTx/>
              <a:buNone/>
            </a:pPr>
            <a:endParaRPr lang="en-GB" altLang="en-US"/>
          </a:p>
          <a:p>
            <a:pPr marL="0" indent="0">
              <a:buFontTx/>
              <a:buNone/>
            </a:pPr>
            <a:endParaRPr lang="en-GB" altLang="en-US"/>
          </a:p>
          <a:p>
            <a:pPr marL="0" indent="0">
              <a:buFontTx/>
              <a:buNone/>
            </a:pPr>
            <a:r>
              <a:rPr lang="en-GB" altLang="en-US" i="1"/>
              <a:t>Which would you hire?</a:t>
            </a:r>
          </a:p>
          <a:p>
            <a:pPr marL="0" indent="0">
              <a:buFontTx/>
              <a:buNone/>
            </a:pPr>
            <a:endParaRPr lang="en-GB" altLang="en-US" i="1"/>
          </a:p>
          <a:p>
            <a:pPr marL="0" indent="0">
              <a:buFontTx/>
              <a:buNone/>
            </a:pPr>
            <a:r>
              <a:rPr lang="en-GB" altLang="en-US"/>
              <a:t>Valence-consistent shift </a:t>
            </a:r>
          </a:p>
        </p:txBody>
      </p:sp>
      <p:sp>
        <p:nvSpPr>
          <p:cNvPr id="65540" name="TextBox 3"/>
          <p:cNvSpPr txBox="1">
            <a:spLocks noChangeArrowheads="1"/>
          </p:cNvSpPr>
          <p:nvPr/>
        </p:nvSpPr>
        <p:spPr bwMode="auto">
          <a:xfrm>
            <a:off x="5556250" y="6130925"/>
            <a:ext cx="354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Sher &amp; McKenzie (2006, Expt. 5)</a:t>
            </a:r>
          </a:p>
          <a:p>
            <a:pPr>
              <a:spcBef>
                <a:spcPct val="0"/>
              </a:spcBef>
              <a:buFontTx/>
              <a:buNone/>
            </a:pPr>
            <a:r>
              <a:rPr lang="en-GB" altLang="en-US" sz="1800"/>
              <a:t>Based on Duchon et al. (1989)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7596188" cy="981075"/>
          </a:xfrm>
        </p:spPr>
        <p:txBody>
          <a:bodyPr/>
          <a:lstStyle/>
          <a:p>
            <a:endParaRPr lang="en-GB" altLang="en-US"/>
          </a:p>
        </p:txBody>
      </p:sp>
      <p:sp>
        <p:nvSpPr>
          <p:cNvPr id="13315" name="Content Placeholder 2"/>
          <p:cNvSpPr>
            <a:spLocks noGrp="1"/>
          </p:cNvSpPr>
          <p:nvPr>
            <p:ph idx="1"/>
          </p:nvPr>
        </p:nvSpPr>
        <p:spPr>
          <a:xfrm>
            <a:off x="330200" y="2420938"/>
            <a:ext cx="8489950" cy="3744912"/>
          </a:xfrm>
        </p:spPr>
        <p:txBody>
          <a:bodyPr/>
          <a:lstStyle/>
          <a:p>
            <a:pPr marL="0" indent="0" algn="ctr">
              <a:buFontTx/>
              <a:buNone/>
            </a:pPr>
            <a:r>
              <a:rPr lang="en-GB" altLang="en-US" sz="3600" dirty="0"/>
              <a:t>Conversational pragmatics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0"/>
            <a:ext cx="7596188" cy="981075"/>
          </a:xfrm>
        </p:spPr>
        <p:txBody>
          <a:bodyPr/>
          <a:lstStyle/>
          <a:p>
            <a:r>
              <a:rPr lang="en-GB" altLang="en-US">
                <a:solidFill>
                  <a:schemeClr val="bg1"/>
                </a:solidFill>
              </a:rPr>
              <a:t>Research &amp; Development Funding</a:t>
            </a:r>
          </a:p>
        </p:txBody>
      </p:sp>
      <p:sp>
        <p:nvSpPr>
          <p:cNvPr id="3" name="Content Placeholder 2"/>
          <p:cNvSpPr>
            <a:spLocks noGrp="1"/>
          </p:cNvSpPr>
          <p:nvPr>
            <p:ph idx="1"/>
          </p:nvPr>
        </p:nvSpPr>
        <p:spPr>
          <a:xfrm>
            <a:off x="330200" y="836613"/>
            <a:ext cx="8489950" cy="4105275"/>
          </a:xfrm>
        </p:spPr>
        <p:txBody>
          <a:bodyPr/>
          <a:lstStyle/>
          <a:p>
            <a:pPr marL="0" indent="0">
              <a:buFontTx/>
              <a:buNone/>
            </a:pPr>
            <a:r>
              <a:rPr lang="en-GB" altLang="en-US" sz="2400"/>
              <a:t>Please imagine a research-and-development project team at an international high-tech firm. This team consists of 18 people…</a:t>
            </a:r>
          </a:p>
          <a:p>
            <a:pPr marL="0" indent="0">
              <a:buFontTx/>
              <a:buNone/>
            </a:pPr>
            <a:r>
              <a:rPr lang="en-GB" altLang="en-US" sz="2400"/>
              <a:t>…30 projects were successes and 20 projects were failures</a:t>
            </a:r>
          </a:p>
          <a:p>
            <a:pPr marL="0" indent="0">
              <a:buFontTx/>
              <a:buNone/>
            </a:pPr>
            <a:endParaRPr lang="en-GB" altLang="en-US" sz="2400"/>
          </a:p>
          <a:p>
            <a:pPr marL="0" indent="0">
              <a:buFontTx/>
              <a:buNone/>
            </a:pPr>
            <a:r>
              <a:rPr lang="en-GB" altLang="en-US" sz="2400"/>
              <a:t>Three questions from their supervisor who is making funding decisions. </a:t>
            </a:r>
          </a:p>
          <a:p>
            <a:pPr marL="0" indent="0">
              <a:buFontTx/>
              <a:buNone/>
            </a:pPr>
            <a:endParaRPr lang="en-GB" altLang="en-US" sz="2400"/>
          </a:p>
          <a:p>
            <a:pPr marL="0" indent="0">
              <a:buFontTx/>
              <a:buNone/>
            </a:pPr>
            <a:r>
              <a:rPr lang="en-GB" altLang="en-US" sz="2400"/>
              <a:t>Q2: “What is this team’s track record?”</a:t>
            </a:r>
          </a:p>
        </p:txBody>
      </p:sp>
      <p:sp>
        <p:nvSpPr>
          <p:cNvPr id="4" name="TextBox 3"/>
          <p:cNvSpPr txBox="1">
            <a:spLocks noChangeArrowheads="1"/>
          </p:cNvSpPr>
          <p:nvPr/>
        </p:nvSpPr>
        <p:spPr bwMode="auto">
          <a:xfrm>
            <a:off x="330200" y="5143500"/>
            <a:ext cx="695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Of the last 50 projects undertaken by the team, __________ were </a:t>
            </a:r>
          </a:p>
        </p:txBody>
      </p:sp>
      <p:sp>
        <p:nvSpPr>
          <p:cNvPr id="5" name="TextBox 4"/>
          <p:cNvSpPr txBox="1">
            <a:spLocks noChangeArrowheads="1"/>
          </p:cNvSpPr>
          <p:nvPr/>
        </p:nvSpPr>
        <p:spPr bwMode="auto">
          <a:xfrm>
            <a:off x="7497763" y="4865688"/>
            <a:ext cx="1301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successes</a:t>
            </a:r>
          </a:p>
          <a:p>
            <a:pPr>
              <a:spcBef>
                <a:spcPct val="0"/>
              </a:spcBef>
              <a:buFontTx/>
              <a:buNone/>
            </a:pPr>
            <a:endParaRPr lang="en-GB" altLang="en-US" sz="1800"/>
          </a:p>
          <a:p>
            <a:pPr>
              <a:spcBef>
                <a:spcPct val="0"/>
              </a:spcBef>
              <a:buFontTx/>
              <a:buNone/>
            </a:pPr>
            <a:r>
              <a:rPr lang="en-GB" altLang="en-US" sz="1800"/>
              <a:t>failures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7596188" cy="981075"/>
          </a:xfrm>
        </p:spPr>
        <p:txBody>
          <a:bodyPr/>
          <a:lstStyle/>
          <a:p>
            <a:r>
              <a:rPr lang="en-GB" altLang="en-US">
                <a:solidFill>
                  <a:schemeClr val="bg1"/>
                </a:solidFill>
              </a:rPr>
              <a:t>Research &amp; Development Funding</a:t>
            </a:r>
          </a:p>
        </p:txBody>
      </p:sp>
      <p:sp>
        <p:nvSpPr>
          <p:cNvPr id="67587" name="Content Placeholder 2"/>
          <p:cNvSpPr>
            <a:spLocks noGrp="1"/>
          </p:cNvSpPr>
          <p:nvPr>
            <p:ph idx="1"/>
          </p:nvPr>
        </p:nvSpPr>
        <p:spPr>
          <a:xfrm>
            <a:off x="330200" y="836613"/>
            <a:ext cx="8489950" cy="5329237"/>
          </a:xfrm>
        </p:spPr>
        <p:txBody>
          <a:bodyPr/>
          <a:lstStyle/>
          <a:p>
            <a:pPr marL="0" indent="0">
              <a:buFontTx/>
              <a:buNone/>
            </a:pPr>
            <a:r>
              <a:rPr lang="en-GB" altLang="en-US" sz="2000"/>
              <a:t>…all of whom have PhDs in engineering (Harvard, Princeton and Stanford). Three of the team members have received Nobel Prizes in chemistry and medicine for work related to their current company projects. The team generally undertakes bold and challenging problems – thus most of the team’s failures have been valiant and groundbreaking attempts at seemingly unsolvable problems, while the team’s successes have been truly extraordinary, sometimes revolutionary.</a:t>
            </a:r>
          </a:p>
          <a:p>
            <a:pPr marL="0" indent="0">
              <a:buFontTx/>
              <a:buNone/>
            </a:pPr>
            <a:r>
              <a:rPr lang="en-GB" altLang="en-US" sz="2000"/>
              <a:t>Of the last 50 projects undertaken by the team, 20 have been failures and 30 have been successes. The team has won the Best R&amp;D Team Award from the International Conference of High-Tech Businesses 8 years in a row.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7596188" cy="981075"/>
          </a:xfrm>
        </p:spPr>
        <p:txBody>
          <a:bodyPr/>
          <a:lstStyle/>
          <a:p>
            <a:r>
              <a:rPr lang="en-GB" altLang="en-US">
                <a:solidFill>
                  <a:schemeClr val="bg1"/>
                </a:solidFill>
              </a:rPr>
              <a:t>Research &amp; Development Funding</a:t>
            </a:r>
          </a:p>
        </p:txBody>
      </p:sp>
      <p:sp>
        <p:nvSpPr>
          <p:cNvPr id="68611" name="Content Placeholder 2"/>
          <p:cNvSpPr>
            <a:spLocks noGrp="1"/>
          </p:cNvSpPr>
          <p:nvPr>
            <p:ph idx="1"/>
          </p:nvPr>
        </p:nvSpPr>
        <p:spPr>
          <a:xfrm>
            <a:off x="330200" y="836613"/>
            <a:ext cx="8489950" cy="5329237"/>
          </a:xfrm>
        </p:spPr>
        <p:txBody>
          <a:bodyPr/>
          <a:lstStyle/>
          <a:p>
            <a:pPr marL="0" indent="0">
              <a:buFontTx/>
              <a:buNone/>
            </a:pPr>
            <a:r>
              <a:rPr lang="en-GB" altLang="en-US"/>
              <a:t>Please imagine a research-and-development project team at an international high-tech firm. This team consists of 18 people…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7596188" cy="981075"/>
          </a:xfrm>
        </p:spPr>
        <p:txBody>
          <a:bodyPr/>
          <a:lstStyle/>
          <a:p>
            <a:r>
              <a:rPr lang="en-GB" altLang="en-US">
                <a:solidFill>
                  <a:schemeClr val="bg1"/>
                </a:solidFill>
              </a:rPr>
              <a:t>Research &amp; Development Funding</a:t>
            </a:r>
          </a:p>
        </p:txBody>
      </p:sp>
      <p:sp>
        <p:nvSpPr>
          <p:cNvPr id="69635" name="Content Placeholder 2"/>
          <p:cNvSpPr>
            <a:spLocks noGrp="1"/>
          </p:cNvSpPr>
          <p:nvPr>
            <p:ph idx="1"/>
          </p:nvPr>
        </p:nvSpPr>
        <p:spPr>
          <a:xfrm>
            <a:off x="330200" y="836613"/>
            <a:ext cx="8489950" cy="5329237"/>
          </a:xfrm>
        </p:spPr>
        <p:txBody>
          <a:bodyPr/>
          <a:lstStyle/>
          <a:p>
            <a:pPr marL="0" indent="0">
              <a:buFontTx/>
              <a:buNone/>
            </a:pPr>
            <a:r>
              <a:rPr lang="en-GB" altLang="en-US" sz="2000"/>
              <a:t>…only 2 of whom have undergraduate degrees (one from a community college which is no longer in existence). One of the team members is currently working, with difficulty, towards his high school equivalency degree. Two of the team’s members used to have low-level positions in academia, but were forced to resign for falsifying data. The team generally undertakes easy, almost trivial projects – thus most of the team’s failures have been incoherent attempts at simple problems, while the team’s successes have been slightly confused but nonetheless adequate.</a:t>
            </a:r>
          </a:p>
          <a:p>
            <a:pPr marL="0" indent="0">
              <a:buFontTx/>
              <a:buNone/>
            </a:pPr>
            <a:r>
              <a:rPr lang="en-GB" altLang="en-US" sz="2000"/>
              <a:t>Of the last 50 projects undertaken by the team, 20 have been failures and 30 have been successes. Some other researchers in the high-tech industry joke to themselves that if the International Conference of High-Tech Businesses had an award for Worst R&amp;D Team, this team would surely have won it for the last 8 years in a row.</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7596188" cy="981075"/>
          </a:xfrm>
        </p:spPr>
        <p:txBody>
          <a:bodyPr/>
          <a:lstStyle/>
          <a:p>
            <a:r>
              <a:rPr lang="en-GB" altLang="en-US">
                <a:solidFill>
                  <a:schemeClr val="bg1"/>
                </a:solidFill>
              </a:rPr>
              <a:t>Research &amp; Development Funding</a:t>
            </a:r>
          </a:p>
        </p:txBody>
      </p:sp>
      <p:sp>
        <p:nvSpPr>
          <p:cNvPr id="3" name="Content Placeholder 2"/>
          <p:cNvSpPr>
            <a:spLocks noGrp="1"/>
          </p:cNvSpPr>
          <p:nvPr>
            <p:ph idx="1"/>
          </p:nvPr>
        </p:nvSpPr>
        <p:spPr>
          <a:xfrm>
            <a:off x="338138" y="733425"/>
            <a:ext cx="8489950" cy="1182688"/>
          </a:xfrm>
        </p:spPr>
        <p:txBody>
          <a:bodyPr/>
          <a:lstStyle/>
          <a:p>
            <a:pPr marL="0" indent="0">
              <a:buFontTx/>
              <a:buNone/>
            </a:pPr>
            <a:endParaRPr lang="en-GB" altLang="en-US" sz="2400"/>
          </a:p>
          <a:p>
            <a:pPr marL="0" indent="0">
              <a:buFontTx/>
              <a:buNone/>
            </a:pPr>
            <a:r>
              <a:rPr lang="en-GB" altLang="en-US" sz="2400"/>
              <a:t>Q2: “What is this team’s track record?”</a:t>
            </a:r>
          </a:p>
          <a:p>
            <a:pPr marL="0" indent="0">
              <a:buFontTx/>
              <a:buNone/>
            </a:pPr>
            <a:endParaRPr lang="en-GB" altLang="en-US" sz="2400"/>
          </a:p>
          <a:p>
            <a:pPr marL="0" indent="0">
              <a:buFontTx/>
              <a:buNone/>
            </a:pPr>
            <a:endParaRPr lang="en-GB" altLang="en-US" sz="2400"/>
          </a:p>
          <a:p>
            <a:pPr marL="0" indent="0">
              <a:buFontTx/>
              <a:buNone/>
            </a:pPr>
            <a:endParaRPr lang="en-GB" altLang="en-US" sz="2400"/>
          </a:p>
          <a:p>
            <a:pPr marL="0" indent="0">
              <a:buFontTx/>
              <a:buNone/>
            </a:pPr>
            <a:endParaRPr lang="en-GB" altLang="en-US" sz="2400"/>
          </a:p>
          <a:p>
            <a:pPr marL="0" indent="0">
              <a:buFontTx/>
              <a:buNone/>
            </a:pPr>
            <a:endParaRPr lang="en-GB" altLang="en-US" sz="2400"/>
          </a:p>
          <a:p>
            <a:pPr marL="0" indent="0">
              <a:buFontTx/>
              <a:buNone/>
            </a:pPr>
            <a:r>
              <a:rPr lang="en-GB" altLang="en-US" sz="2400"/>
              <a:t>Bad team: 76% success frame</a:t>
            </a:r>
          </a:p>
          <a:p>
            <a:pPr marL="0" indent="0">
              <a:buFontTx/>
              <a:buNone/>
            </a:pPr>
            <a:r>
              <a:rPr lang="en-GB" altLang="en-US" sz="2400"/>
              <a:t>Good team: 97% success frame</a:t>
            </a:r>
          </a:p>
        </p:txBody>
      </p:sp>
      <p:sp>
        <p:nvSpPr>
          <p:cNvPr id="4" name="TextBox 3"/>
          <p:cNvSpPr txBox="1">
            <a:spLocks noChangeArrowheads="1"/>
          </p:cNvSpPr>
          <p:nvPr/>
        </p:nvSpPr>
        <p:spPr bwMode="auto">
          <a:xfrm>
            <a:off x="338138" y="2465388"/>
            <a:ext cx="695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Of the last 50 projects undertaken by the team, __________ were </a:t>
            </a:r>
          </a:p>
        </p:txBody>
      </p:sp>
      <p:sp>
        <p:nvSpPr>
          <p:cNvPr id="5" name="TextBox 4"/>
          <p:cNvSpPr txBox="1">
            <a:spLocks noChangeArrowheads="1"/>
          </p:cNvSpPr>
          <p:nvPr/>
        </p:nvSpPr>
        <p:spPr bwMode="auto">
          <a:xfrm>
            <a:off x="7507288" y="2187575"/>
            <a:ext cx="1300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successes</a:t>
            </a:r>
          </a:p>
          <a:p>
            <a:pPr>
              <a:spcBef>
                <a:spcPct val="0"/>
              </a:spcBef>
              <a:buFontTx/>
              <a:buNone/>
            </a:pPr>
            <a:endParaRPr lang="en-GB" altLang="en-US" sz="1800"/>
          </a:p>
          <a:p>
            <a:pPr>
              <a:spcBef>
                <a:spcPct val="0"/>
              </a:spcBef>
              <a:buFontTx/>
              <a:buNone/>
            </a:pPr>
            <a:r>
              <a:rPr lang="en-GB" altLang="en-US" sz="1800"/>
              <a:t>failures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7596188" cy="981075"/>
          </a:xfrm>
        </p:spPr>
        <p:txBody>
          <a:bodyPr/>
          <a:lstStyle/>
          <a:p>
            <a:r>
              <a:rPr lang="en-GB" altLang="en-US">
                <a:solidFill>
                  <a:schemeClr val="bg1"/>
                </a:solidFill>
              </a:rPr>
              <a:t>Hiring a team?</a:t>
            </a:r>
          </a:p>
        </p:txBody>
      </p:sp>
      <p:sp>
        <p:nvSpPr>
          <p:cNvPr id="71683" name="Content Placeholder 2"/>
          <p:cNvSpPr>
            <a:spLocks noGrp="1"/>
          </p:cNvSpPr>
          <p:nvPr>
            <p:ph idx="1"/>
          </p:nvPr>
        </p:nvSpPr>
        <p:spPr>
          <a:xfrm>
            <a:off x="330200" y="981075"/>
            <a:ext cx="8489950" cy="5184775"/>
          </a:xfrm>
        </p:spPr>
        <p:txBody>
          <a:bodyPr/>
          <a:lstStyle/>
          <a:p>
            <a:pPr marL="0" indent="0">
              <a:buFontTx/>
              <a:buNone/>
            </a:pPr>
            <a:r>
              <a:rPr lang="en-GB" altLang="en-US"/>
              <a:t>Of the last 50 projects undertaken by Team A, 30 were successes.</a:t>
            </a:r>
          </a:p>
          <a:p>
            <a:pPr marL="0" indent="0">
              <a:buFontTx/>
              <a:buNone/>
            </a:pPr>
            <a:endParaRPr lang="en-GB" altLang="en-US"/>
          </a:p>
          <a:p>
            <a:pPr marL="0" indent="0">
              <a:buFontTx/>
              <a:buNone/>
            </a:pPr>
            <a:r>
              <a:rPr lang="en-GB" altLang="en-US"/>
              <a:t>Of the last 50 projects undertaken by Team B, 20 were failures.</a:t>
            </a:r>
          </a:p>
          <a:p>
            <a:pPr marL="0" indent="0">
              <a:buFontTx/>
              <a:buNone/>
            </a:pPr>
            <a:endParaRPr lang="en-GB" altLang="en-US"/>
          </a:p>
          <a:p>
            <a:pPr marL="0" indent="0">
              <a:buFontTx/>
              <a:buNone/>
            </a:pPr>
            <a:endParaRPr lang="en-GB" altLang="en-US"/>
          </a:p>
          <a:p>
            <a:pPr marL="0" indent="0">
              <a:buFontTx/>
              <a:buNone/>
            </a:pPr>
            <a:r>
              <a:rPr lang="en-GB" altLang="en-US" i="1"/>
              <a:t>Which would you hire?</a:t>
            </a:r>
          </a:p>
          <a:p>
            <a:pPr marL="0" indent="0">
              <a:buFontTx/>
              <a:buNone/>
            </a:pPr>
            <a:endParaRPr lang="en-GB" altLang="en-US" i="1"/>
          </a:p>
          <a:p>
            <a:pPr marL="0" indent="0">
              <a:buFontTx/>
              <a:buNone/>
            </a:pPr>
            <a:r>
              <a:rPr lang="en-GB" altLang="en-US" i="1"/>
              <a:t>P</a:t>
            </a:r>
            <a:r>
              <a:rPr lang="en-GB" altLang="en-US"/>
              <a:t>(</a:t>
            </a:r>
            <a:r>
              <a:rPr lang="en-GB" altLang="en-US" i="1"/>
              <a:t>Good team | success framing</a:t>
            </a:r>
            <a:r>
              <a:rPr lang="en-GB" altLang="en-US"/>
              <a:t>)</a:t>
            </a:r>
          </a:p>
          <a:p>
            <a:pPr marL="0" indent="0">
              <a:buFontTx/>
              <a:buNone/>
            </a:pPr>
            <a:r>
              <a:rPr lang="en-GB" altLang="en-US" i="1"/>
              <a:t>P</a:t>
            </a:r>
            <a:r>
              <a:rPr lang="en-GB" altLang="en-US"/>
              <a:t>(</a:t>
            </a:r>
            <a:r>
              <a:rPr lang="en-GB" altLang="en-US" i="1"/>
              <a:t>Good team </a:t>
            </a:r>
            <a:r>
              <a:rPr lang="en-GB" altLang="en-US"/>
              <a:t>| </a:t>
            </a:r>
            <a:r>
              <a:rPr lang="en-GB" altLang="en-US" i="1"/>
              <a:t>failure framing</a:t>
            </a:r>
            <a:r>
              <a:rPr lang="en-GB" altLang="en-US"/>
              <a:t>)</a:t>
            </a:r>
            <a:endParaRPr lang="en-GB" altLang="en-US" i="1"/>
          </a:p>
          <a:p>
            <a:pPr marL="0" indent="0">
              <a:buFontTx/>
              <a:buNone/>
            </a:pPr>
            <a:endParaRPr lang="en-GB" altLang="en-US" i="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7596188" cy="981075"/>
          </a:xfrm>
        </p:spPr>
        <p:txBody>
          <a:bodyPr/>
          <a:lstStyle/>
          <a:p>
            <a:r>
              <a:rPr lang="en-GB" altLang="en-US">
                <a:solidFill>
                  <a:schemeClr val="bg1"/>
                </a:solidFill>
              </a:rPr>
              <a:t>Rationality of valence-consistent shift</a:t>
            </a:r>
          </a:p>
        </p:txBody>
      </p:sp>
      <p:sp>
        <p:nvSpPr>
          <p:cNvPr id="72707" name="Rectangle 2"/>
          <p:cNvSpPr>
            <a:spLocks noChangeArrowheads="1"/>
          </p:cNvSpPr>
          <p:nvPr/>
        </p:nvSpPr>
        <p:spPr bwMode="auto">
          <a:xfrm>
            <a:off x="-4637088" y="1484313"/>
            <a:ext cx="4541838"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1800"/>
          </a:p>
        </p:txBody>
      </p:sp>
      <p:sp>
        <p:nvSpPr>
          <p:cNvPr id="72708" name="Rectangle 5"/>
          <p:cNvSpPr>
            <a:spLocks noChangeArrowheads="1"/>
          </p:cNvSpPr>
          <p:nvPr/>
        </p:nvSpPr>
        <p:spPr bwMode="auto">
          <a:xfrm>
            <a:off x="949325" y="1700213"/>
            <a:ext cx="10083800" cy="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1800"/>
          </a:p>
        </p:txBody>
      </p:sp>
      <p:graphicFrame>
        <p:nvGraphicFramePr>
          <p:cNvPr id="9" name="Object 8"/>
          <p:cNvGraphicFramePr>
            <a:graphicFrameLocks noChangeAspect="1"/>
          </p:cNvGraphicFramePr>
          <p:nvPr/>
        </p:nvGraphicFramePr>
        <p:xfrm>
          <a:off x="182563" y="896938"/>
          <a:ext cx="8516937" cy="720725"/>
        </p:xfrm>
        <a:graphic>
          <a:graphicData uri="http://schemas.openxmlformats.org/presentationml/2006/ole">
            <mc:AlternateContent xmlns:mc="http://schemas.openxmlformats.org/markup-compatibility/2006">
              <mc:Choice xmlns:v="urn:schemas-microsoft-com:vml" Requires="v">
                <p:oleObj spid="_x0000_s83037" name="Equation" r:id="rId4" imgW="4953000" imgH="419100" progId="Equation.3">
                  <p:embed/>
                </p:oleObj>
              </mc:Choice>
              <mc:Fallback>
                <p:oleObj name="Equation" r:id="rId4" imgW="49530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896938"/>
                        <a:ext cx="85169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182563" y="2159000"/>
            <a:ext cx="38274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a:t>Bad team: 76% success frame</a:t>
            </a:r>
          </a:p>
          <a:p>
            <a:pPr>
              <a:spcBef>
                <a:spcPct val="0"/>
              </a:spcBef>
              <a:buFontTx/>
              <a:buNone/>
            </a:pPr>
            <a:r>
              <a:rPr lang="en-GB" altLang="en-US" sz="2000"/>
              <a:t>Good team: 97% success frame</a:t>
            </a:r>
          </a:p>
          <a:p>
            <a:pPr>
              <a:spcBef>
                <a:spcPct val="0"/>
              </a:spcBef>
              <a:buFontTx/>
              <a:buNone/>
            </a:pPr>
            <a:endParaRPr lang="en-GB" altLang="en-US" sz="1800"/>
          </a:p>
        </p:txBody>
      </p:sp>
      <p:graphicFrame>
        <p:nvGraphicFramePr>
          <p:cNvPr id="12" name="Object 11"/>
          <p:cNvGraphicFramePr>
            <a:graphicFrameLocks noChangeAspect="1"/>
          </p:cNvGraphicFramePr>
          <p:nvPr/>
        </p:nvGraphicFramePr>
        <p:xfrm>
          <a:off x="1525588" y="3357563"/>
          <a:ext cx="5830887" cy="720725"/>
        </p:xfrm>
        <a:graphic>
          <a:graphicData uri="http://schemas.openxmlformats.org/presentationml/2006/ole">
            <mc:AlternateContent xmlns:mc="http://schemas.openxmlformats.org/markup-compatibility/2006">
              <mc:Choice xmlns:v="urn:schemas-microsoft-com:vml" Requires="v">
                <p:oleObj spid="_x0000_s83038" name="Equation" r:id="rId6" imgW="3390900" imgH="419100" progId="Equation.3">
                  <p:embed/>
                </p:oleObj>
              </mc:Choice>
              <mc:Fallback>
                <p:oleObj name="Equation" r:id="rId6" imgW="3390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3357563"/>
                        <a:ext cx="58308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69863" y="4652963"/>
          <a:ext cx="8472487" cy="720725"/>
        </p:xfrm>
        <a:graphic>
          <a:graphicData uri="http://schemas.openxmlformats.org/presentationml/2006/ole">
            <mc:AlternateContent xmlns:mc="http://schemas.openxmlformats.org/markup-compatibility/2006">
              <mc:Choice xmlns:v="urn:schemas-microsoft-com:vml" Requires="v">
                <p:oleObj spid="_x0000_s83039" name="Equation" r:id="rId8" imgW="4927600" imgH="419100" progId="Equation.3">
                  <p:embed/>
                </p:oleObj>
              </mc:Choice>
              <mc:Fallback>
                <p:oleObj name="Equation" r:id="rId8" imgW="49276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863" y="4652963"/>
                        <a:ext cx="84724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1490663" y="5802313"/>
          <a:ext cx="5807075" cy="720725"/>
        </p:xfrm>
        <a:graphic>
          <a:graphicData uri="http://schemas.openxmlformats.org/presentationml/2006/ole">
            <mc:AlternateContent xmlns:mc="http://schemas.openxmlformats.org/markup-compatibility/2006">
              <mc:Choice xmlns:v="urn:schemas-microsoft-com:vml" Requires="v">
                <p:oleObj spid="_x0000_s83040" name="Equation" r:id="rId10" imgW="3378200" imgH="419100" progId="Equation.3">
                  <p:embed/>
                </p:oleObj>
              </mc:Choice>
              <mc:Fallback>
                <p:oleObj name="Equation" r:id="rId10" imgW="33782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0663" y="5802313"/>
                        <a:ext cx="580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Oval 14"/>
          <p:cNvSpPr/>
          <p:nvPr/>
        </p:nvSpPr>
        <p:spPr>
          <a:xfrm>
            <a:off x="6732588" y="3260725"/>
            <a:ext cx="623887" cy="817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6732588" y="5754688"/>
            <a:ext cx="623887" cy="815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79388" y="0"/>
            <a:ext cx="7416800" cy="981075"/>
          </a:xfrm>
        </p:spPr>
        <p:txBody>
          <a:bodyPr/>
          <a:lstStyle/>
          <a:p>
            <a:endParaRPr lang="en-GB" altLang="en-US"/>
          </a:p>
        </p:txBody>
      </p:sp>
      <p:sp>
        <p:nvSpPr>
          <p:cNvPr id="57347" name="Content Placeholder 2"/>
          <p:cNvSpPr>
            <a:spLocks noGrp="1"/>
          </p:cNvSpPr>
          <p:nvPr>
            <p:ph idx="1"/>
          </p:nvPr>
        </p:nvSpPr>
        <p:spPr>
          <a:xfrm>
            <a:off x="330200" y="1341438"/>
            <a:ext cx="8489950" cy="4824412"/>
          </a:xfrm>
        </p:spPr>
        <p:txBody>
          <a:bodyPr/>
          <a:lstStyle/>
          <a:p>
            <a:r>
              <a:rPr lang="en-GB" altLang="en-US" sz="2000" dirty="0"/>
              <a:t>Because the communicator has choice over the framing of the information, the frame can carry informational value if there is some </a:t>
            </a:r>
            <a:r>
              <a:rPr lang="en-GB" altLang="en-US" sz="2000" dirty="0" err="1"/>
              <a:t>systematicity</a:t>
            </a:r>
            <a:r>
              <a:rPr lang="en-GB" altLang="en-US" sz="2000" dirty="0"/>
              <a:t> in frame usage</a:t>
            </a:r>
            <a:r>
              <a:rPr lang="en-GB" altLang="en-US" sz="2000" dirty="0" smtClean="0"/>
              <a:t>.</a:t>
            </a:r>
          </a:p>
          <a:p>
            <a:endParaRPr lang="en-GB" altLang="en-US" sz="2000" dirty="0"/>
          </a:p>
          <a:p>
            <a:r>
              <a:rPr lang="en-GB" altLang="en-US" sz="2000" dirty="0" smtClean="0"/>
              <a:t>Sher </a:t>
            </a:r>
            <a:r>
              <a:rPr lang="en-GB" altLang="en-US" sz="2000" dirty="0"/>
              <a:t>and McKenzie (2006) demonstrate there </a:t>
            </a:r>
            <a:r>
              <a:rPr lang="en-GB" altLang="en-US" sz="2000" dirty="0" smtClean="0"/>
              <a:t>is.</a:t>
            </a:r>
          </a:p>
          <a:p>
            <a:endParaRPr lang="en-GB" altLang="en-US" sz="2000" dirty="0"/>
          </a:p>
          <a:p>
            <a:r>
              <a:rPr lang="en-GB" altLang="en-US" sz="2000" dirty="0" smtClean="0"/>
              <a:t>Choice of frame carries informational value beyond the literal </a:t>
            </a:r>
            <a:r>
              <a:rPr lang="en-GB" altLang="en-US" sz="2000" dirty="0" smtClean="0"/>
              <a:t>meaning</a:t>
            </a:r>
          </a:p>
          <a:p>
            <a:pPr lvl="1"/>
            <a:r>
              <a:rPr lang="en-GB" altLang="en-US" sz="1800" dirty="0" smtClean="0"/>
              <a:t>Different frames are informationally non-equivalent</a:t>
            </a:r>
          </a:p>
          <a:p>
            <a:pPr lvl="1"/>
            <a:r>
              <a:rPr lang="en-GB" altLang="en-US" sz="1800" dirty="0" smtClean="0"/>
              <a:t>This information can be used!</a:t>
            </a:r>
            <a:endParaRPr lang="en-GB" altLang="en-US" sz="1800" dirty="0"/>
          </a:p>
          <a:p>
            <a:endParaRPr lang="en-GB" altLang="en-US" sz="2000" dirty="0"/>
          </a:p>
          <a:p>
            <a:r>
              <a:rPr lang="en-GB" altLang="en-US" sz="2000" dirty="0"/>
              <a:t>Rests on shared understanding of conversational conventions between speaker and listener</a:t>
            </a:r>
          </a:p>
          <a:p>
            <a:pPr marL="742950" lvl="2" indent="-342900"/>
            <a:r>
              <a:rPr lang="en-GB" altLang="en-US" dirty="0"/>
              <a:t>Not to say it can’t go wrong!</a:t>
            </a:r>
          </a:p>
          <a:p>
            <a:endParaRPr lang="en-GB" altLang="en-US" sz="2000" dirty="0"/>
          </a:p>
          <a:p>
            <a:pPr marL="0" indent="0">
              <a:buNone/>
            </a:pPr>
            <a:r>
              <a:rPr lang="en-GB" altLang="en-US" sz="2000" dirty="0"/>
              <a:t>	</a:t>
            </a:r>
          </a:p>
        </p:txBody>
      </p:sp>
      <p:sp>
        <p:nvSpPr>
          <p:cNvPr id="4" name="Title 1"/>
          <p:cNvSpPr txBox="1">
            <a:spLocks/>
          </p:cNvSpPr>
          <p:nvPr/>
        </p:nvSpPr>
        <p:spPr bwMode="auto">
          <a:xfrm>
            <a:off x="0" y="0"/>
            <a:ext cx="75961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a:defRPr/>
            </a:pPr>
            <a:r>
              <a:rPr lang="en-GB" kern="0" dirty="0" smtClean="0">
                <a:solidFill>
                  <a:schemeClr val="bg1"/>
                </a:solidFill>
              </a:rPr>
              <a:t>Rationality of valence-consistent shifts</a:t>
            </a:r>
            <a:endParaRPr lang="en-GB" kern="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sz="4000" dirty="0" smtClean="0"/>
              <a:t>Beware the psychologist’s fallacy…</a:t>
            </a:r>
            <a:endParaRPr lang="en-GB" sz="4000" dirty="0"/>
          </a:p>
        </p:txBody>
      </p:sp>
    </p:spTree>
    <p:extLst>
      <p:ext uri="{BB962C8B-B14F-4D97-AF65-F5344CB8AC3E}">
        <p14:creationId xmlns:p14="http://schemas.microsoft.com/office/powerpoint/2010/main" val="3273183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0"/>
            <a:ext cx="7596188" cy="981075"/>
          </a:xfrm>
        </p:spPr>
        <p:txBody>
          <a:bodyPr/>
          <a:lstStyle/>
          <a:p>
            <a:r>
              <a:rPr lang="en-GB" altLang="en-US">
                <a:solidFill>
                  <a:schemeClr val="bg1"/>
                </a:solidFill>
              </a:rPr>
              <a:t>The psychologist’s fallacy</a:t>
            </a:r>
          </a:p>
        </p:txBody>
      </p:sp>
      <p:graphicFrame>
        <p:nvGraphicFramePr>
          <p:cNvPr id="4" name="Diagram 3"/>
          <p:cNvGraphicFramePr/>
          <p:nvPr/>
        </p:nvGraphicFramePr>
        <p:xfrm>
          <a:off x="-612576"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4628" name="TextBox 5"/>
          <p:cNvSpPr txBox="1">
            <a:spLocks noChangeArrowheads="1"/>
          </p:cNvSpPr>
          <p:nvPr/>
        </p:nvSpPr>
        <p:spPr bwMode="auto">
          <a:xfrm>
            <a:off x="6732588" y="6021388"/>
            <a:ext cx="22320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Adapted from Hilton (1995, Fig. 2)</a:t>
            </a:r>
          </a:p>
        </p:txBody>
      </p:sp>
      <p:sp>
        <p:nvSpPr>
          <p:cNvPr id="154629" name="Rectangle 1"/>
          <p:cNvSpPr>
            <a:spLocks noChangeArrowheads="1"/>
          </p:cNvSpPr>
          <p:nvPr/>
        </p:nvSpPr>
        <p:spPr bwMode="auto">
          <a:xfrm>
            <a:off x="5435600" y="1989138"/>
            <a:ext cx="3384550" cy="286226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The great snare of the psychologist is the confusion  of his own standpoint with that of the mental fact about which he is making his report. I shall hereafter call this the ‘psychologist’s fallacy’ par excellence.”</a:t>
            </a:r>
          </a:p>
          <a:p>
            <a:pPr>
              <a:spcBef>
                <a:spcPct val="0"/>
              </a:spcBef>
              <a:buFontTx/>
              <a:buNone/>
            </a:pPr>
            <a:r>
              <a:rPr lang="en-GB" altLang="en-US" sz="1800"/>
              <a:t>(William James, as quoted in Mandel, 2014, p. 1196).</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7596188" cy="981075"/>
          </a:xfrm>
        </p:spPr>
        <p:txBody>
          <a:bodyPr/>
          <a:lstStyle/>
          <a:p>
            <a:r>
              <a:rPr lang="en-GB" altLang="en-US">
                <a:solidFill>
                  <a:schemeClr val="bg1"/>
                </a:solidFill>
              </a:rPr>
              <a:t>Grice (1975)</a:t>
            </a:r>
          </a:p>
        </p:txBody>
      </p:sp>
      <p:sp>
        <p:nvSpPr>
          <p:cNvPr id="3" name="Content Placeholder 2"/>
          <p:cNvSpPr>
            <a:spLocks noGrp="1"/>
          </p:cNvSpPr>
          <p:nvPr>
            <p:ph idx="1"/>
          </p:nvPr>
        </p:nvSpPr>
        <p:spPr>
          <a:xfrm>
            <a:off x="330200" y="1341438"/>
            <a:ext cx="8489950" cy="4824412"/>
          </a:xfrm>
        </p:spPr>
        <p:txBody>
          <a:bodyPr/>
          <a:lstStyle/>
          <a:p>
            <a:pPr marL="0" indent="0">
              <a:buFontTx/>
              <a:buNone/>
              <a:defRPr/>
            </a:pPr>
            <a:r>
              <a:rPr lang="en-GB" b="1" i="1" dirty="0" smtClean="0"/>
              <a:t>The cooperative principle. </a:t>
            </a:r>
            <a:endParaRPr lang="en-GB" b="1" dirty="0"/>
          </a:p>
          <a:p>
            <a:pPr marL="0" indent="0">
              <a:buFontTx/>
              <a:buNone/>
              <a:defRPr/>
            </a:pPr>
            <a:r>
              <a:rPr lang="en-GB" b="1" dirty="0" smtClean="0"/>
              <a:t>	</a:t>
            </a:r>
            <a:r>
              <a:rPr lang="en-GB" dirty="0" smtClean="0"/>
              <a:t>To </a:t>
            </a:r>
            <a:r>
              <a:rPr lang="en-GB" dirty="0" err="1" smtClean="0"/>
              <a:t>expediate</a:t>
            </a:r>
            <a:r>
              <a:rPr lang="en-GB" dirty="0" smtClean="0"/>
              <a:t> communication. Achieved via 4 maxims:</a:t>
            </a:r>
            <a:endParaRPr lang="en-GB" b="1" i="1" dirty="0" smtClean="0"/>
          </a:p>
          <a:p>
            <a:pPr marL="0" indent="0">
              <a:buFontTx/>
              <a:buNone/>
              <a:defRPr/>
            </a:pPr>
            <a:endParaRPr lang="en-GB" b="1" i="1" dirty="0"/>
          </a:p>
          <a:p>
            <a:pPr>
              <a:defRPr/>
            </a:pPr>
            <a:r>
              <a:rPr lang="en-GB" i="1" dirty="0" smtClean="0"/>
              <a:t>Quality</a:t>
            </a:r>
          </a:p>
          <a:p>
            <a:pPr>
              <a:defRPr/>
            </a:pPr>
            <a:r>
              <a:rPr lang="en-GB" i="1" dirty="0" smtClean="0"/>
              <a:t>Quantity</a:t>
            </a:r>
          </a:p>
          <a:p>
            <a:pPr>
              <a:defRPr/>
            </a:pPr>
            <a:r>
              <a:rPr lang="en-GB" i="1" dirty="0" smtClean="0"/>
              <a:t>Relation</a:t>
            </a:r>
          </a:p>
          <a:p>
            <a:pPr>
              <a:defRPr/>
            </a:pPr>
            <a:r>
              <a:rPr lang="en-GB" i="1" dirty="0" smtClean="0"/>
              <a:t>Manner</a:t>
            </a:r>
            <a:endParaRPr lang="en-GB"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980728"/>
          </a:xfrm>
        </p:spPr>
        <p:txBody>
          <a:bodyPr/>
          <a:lstStyle/>
          <a:p>
            <a:r>
              <a:rPr lang="en-GB" dirty="0" smtClean="0">
                <a:solidFill>
                  <a:schemeClr val="bg1"/>
                </a:solidFill>
              </a:rPr>
              <a:t>How to overcome?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Thoughts?</a:t>
            </a:r>
          </a:p>
          <a:p>
            <a:endParaRPr lang="en-GB" dirty="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6627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7596188" cy="981075"/>
          </a:xfrm>
        </p:spPr>
        <p:txBody>
          <a:bodyPr/>
          <a:lstStyle/>
          <a:p>
            <a:r>
              <a:rPr lang="en-GB" altLang="en-US">
                <a:solidFill>
                  <a:schemeClr val="bg1"/>
                </a:solidFill>
              </a:rPr>
              <a:t>Grice (1975)</a:t>
            </a:r>
          </a:p>
        </p:txBody>
      </p:sp>
      <p:sp>
        <p:nvSpPr>
          <p:cNvPr id="15363" name="Content Placeholder 2"/>
          <p:cNvSpPr>
            <a:spLocks noGrp="1"/>
          </p:cNvSpPr>
          <p:nvPr>
            <p:ph idx="1"/>
          </p:nvPr>
        </p:nvSpPr>
        <p:spPr>
          <a:xfrm>
            <a:off x="330200" y="836613"/>
            <a:ext cx="8489950" cy="5329237"/>
          </a:xfrm>
        </p:spPr>
        <p:txBody>
          <a:bodyPr/>
          <a:lstStyle/>
          <a:p>
            <a:r>
              <a:rPr lang="en-GB" altLang="en-US" sz="2000" i="1" dirty="0"/>
              <a:t>Quality</a:t>
            </a:r>
          </a:p>
          <a:p>
            <a:pPr lvl="1"/>
            <a:r>
              <a:rPr lang="en-GB" altLang="en-US" sz="1800" dirty="0"/>
              <a:t>Do not say what you believe to be false.</a:t>
            </a:r>
          </a:p>
          <a:p>
            <a:pPr lvl="1"/>
            <a:r>
              <a:rPr lang="en-GB" altLang="en-US" sz="1800" dirty="0"/>
              <a:t>Do not  say that for which you lack adequate evidence</a:t>
            </a:r>
          </a:p>
          <a:p>
            <a:pPr lvl="1"/>
            <a:endParaRPr lang="en-GB" altLang="en-US" sz="2000" dirty="0"/>
          </a:p>
          <a:p>
            <a:r>
              <a:rPr lang="en-GB" altLang="en-US" sz="2000" i="1" dirty="0"/>
              <a:t>Quantity</a:t>
            </a:r>
          </a:p>
          <a:p>
            <a:pPr lvl="1"/>
            <a:r>
              <a:rPr lang="en-GB" altLang="en-US" sz="1800" dirty="0"/>
              <a:t>Make your contribution as informative as required</a:t>
            </a:r>
          </a:p>
          <a:p>
            <a:pPr lvl="1"/>
            <a:r>
              <a:rPr lang="en-GB" altLang="en-US" sz="1800" dirty="0"/>
              <a:t>Do not make your contribution more informative than is required</a:t>
            </a:r>
          </a:p>
          <a:p>
            <a:pPr marL="914400" lvl="2" indent="0">
              <a:buFontTx/>
              <a:buNone/>
            </a:pPr>
            <a:endParaRPr lang="en-GB" altLang="en-US" dirty="0"/>
          </a:p>
          <a:p>
            <a:r>
              <a:rPr lang="en-GB" altLang="en-US" sz="2000" i="1" dirty="0"/>
              <a:t>Relation</a:t>
            </a:r>
          </a:p>
          <a:p>
            <a:pPr lvl="1"/>
            <a:r>
              <a:rPr lang="en-GB" altLang="en-US" sz="1800" dirty="0"/>
              <a:t>Make your contributions relevant</a:t>
            </a:r>
          </a:p>
          <a:p>
            <a:pPr lvl="1"/>
            <a:endParaRPr lang="en-GB" altLang="en-US" sz="2000" dirty="0"/>
          </a:p>
          <a:p>
            <a:r>
              <a:rPr lang="en-GB" altLang="en-US" sz="2000" i="1" dirty="0"/>
              <a:t>Manner</a:t>
            </a:r>
          </a:p>
          <a:p>
            <a:pPr lvl="1"/>
            <a:r>
              <a:rPr lang="en-GB" altLang="en-US" sz="1800" dirty="0"/>
              <a:t>Avoid obscurity</a:t>
            </a:r>
          </a:p>
          <a:p>
            <a:pPr lvl="1"/>
            <a:r>
              <a:rPr lang="en-GB" altLang="en-US" sz="1800" dirty="0"/>
              <a:t>Avoid ambiguity</a:t>
            </a:r>
          </a:p>
          <a:p>
            <a:pPr lvl="1"/>
            <a:r>
              <a:rPr lang="en-GB" altLang="en-US" sz="1800" dirty="0"/>
              <a:t>Be brief</a:t>
            </a:r>
          </a:p>
          <a:p>
            <a:pPr lvl="1"/>
            <a:r>
              <a:rPr lang="en-GB" altLang="en-US" sz="1800" dirty="0"/>
              <a:t>Be orderly</a:t>
            </a:r>
          </a:p>
        </p:txBody>
      </p:sp>
      <p:sp>
        <p:nvSpPr>
          <p:cNvPr id="15364" name="TextBox 3"/>
          <p:cNvSpPr txBox="1">
            <a:spLocks noChangeArrowheads="1"/>
          </p:cNvSpPr>
          <p:nvPr/>
        </p:nvSpPr>
        <p:spPr bwMode="auto">
          <a:xfrm>
            <a:off x="6407150" y="6476248"/>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[as cited in Hilton (1995)]</a:t>
            </a:r>
          </a:p>
        </p:txBody>
      </p:sp>
      <p:sp>
        <p:nvSpPr>
          <p:cNvPr id="2" name="TextBox 1"/>
          <p:cNvSpPr txBox="1"/>
          <p:nvPr/>
        </p:nvSpPr>
        <p:spPr>
          <a:xfrm>
            <a:off x="3214372" y="4369733"/>
            <a:ext cx="5903786" cy="1938992"/>
          </a:xfrm>
          <a:prstGeom prst="rect">
            <a:avLst/>
          </a:prstGeom>
          <a:solidFill>
            <a:schemeClr val="accent1"/>
          </a:solidFill>
        </p:spPr>
        <p:txBody>
          <a:bodyPr wrap="square" rtlCol="0">
            <a:spAutoFit/>
          </a:bodyPr>
          <a:lstStyle/>
          <a:p>
            <a:r>
              <a:rPr lang="en-GB" sz="2400" b="1" u="sng" dirty="0" smtClean="0">
                <a:solidFill>
                  <a:schemeClr val="bg1"/>
                </a:solidFill>
              </a:rPr>
              <a:t>Nature of the experimental setting:</a:t>
            </a:r>
          </a:p>
          <a:p>
            <a:endParaRPr lang="en-GB" sz="2400" b="1" dirty="0">
              <a:solidFill>
                <a:schemeClr val="bg1"/>
              </a:solidFill>
            </a:endParaRPr>
          </a:p>
          <a:p>
            <a:r>
              <a:rPr lang="en-GB" sz="2400" b="1" dirty="0" smtClean="0">
                <a:solidFill>
                  <a:schemeClr val="bg1"/>
                </a:solidFill>
              </a:rPr>
              <a:t>Even greater expectation for experimenter to be a cooperative conversational partner</a:t>
            </a:r>
            <a:endParaRPr lang="en-GB" sz="2400" b="1" dirty="0">
              <a:solidFill>
                <a:schemeClr val="bg1"/>
              </a:solidFill>
            </a:endParaRPr>
          </a:p>
        </p:txBody>
      </p:sp>
      <p:pic>
        <p:nvPicPr>
          <p:cNvPr id="4" name="Picture 3"/>
          <p:cNvPicPr>
            <a:picLocks noChangeAspect="1"/>
          </p:cNvPicPr>
          <p:nvPr/>
        </p:nvPicPr>
        <p:blipFill>
          <a:blip r:embed="rId3"/>
          <a:stretch>
            <a:fillRect/>
          </a:stretch>
        </p:blipFill>
        <p:spPr>
          <a:xfrm>
            <a:off x="581818" y="45577"/>
            <a:ext cx="7626351" cy="4378563"/>
          </a:xfrm>
          <a:prstGeom prst="rect">
            <a:avLst/>
          </a:prstGeom>
          <a:ln w="34925">
            <a:solidFill>
              <a:schemeClr val="tx1"/>
            </a:solidFill>
          </a:ln>
        </p:spPr>
      </p:pic>
    </p:spTree>
    <p:extLst>
      <p:ext uri="{BB962C8B-B14F-4D97-AF65-F5344CB8AC3E}">
        <p14:creationId xmlns:p14="http://schemas.microsoft.com/office/powerpoint/2010/main" val="27764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9" presetClass="emph" presetSubtype="0" grpId="0" nodeType="with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 y="0"/>
            <a:ext cx="8489950" cy="692696"/>
          </a:xfrm>
        </p:spPr>
        <p:txBody>
          <a:bodyPr/>
          <a:lstStyle/>
          <a:p>
            <a:r>
              <a:rPr lang="en-GB" dirty="0" smtClean="0">
                <a:solidFill>
                  <a:schemeClr val="bg1"/>
                </a:solidFill>
              </a:rPr>
              <a:t>Two effects</a:t>
            </a:r>
            <a:endParaRPr lang="en-GB" dirty="0">
              <a:solidFill>
                <a:schemeClr val="bg1"/>
              </a:solidFill>
            </a:endParaRPr>
          </a:p>
        </p:txBody>
      </p:sp>
      <p:sp>
        <p:nvSpPr>
          <p:cNvPr id="3" name="Content Placeholder 2"/>
          <p:cNvSpPr>
            <a:spLocks noGrp="1"/>
          </p:cNvSpPr>
          <p:nvPr>
            <p:ph sz="half" idx="1"/>
          </p:nvPr>
        </p:nvSpPr>
        <p:spPr>
          <a:xfrm>
            <a:off x="330200" y="3284983"/>
            <a:ext cx="4168775" cy="2880867"/>
          </a:xfrm>
        </p:spPr>
        <p:txBody>
          <a:bodyPr/>
          <a:lstStyle/>
          <a:p>
            <a:pPr marL="0" indent="0" algn="ctr">
              <a:buNone/>
            </a:pPr>
            <a:r>
              <a:rPr lang="en-GB" u="sng" dirty="0" smtClean="0"/>
              <a:t>Negative subject</a:t>
            </a:r>
          </a:p>
          <a:p>
            <a:pPr marL="0" indent="0" algn="ctr">
              <a:buNone/>
            </a:pPr>
            <a:endParaRPr lang="en-GB" u="sng" dirty="0"/>
          </a:p>
          <a:p>
            <a:pPr marL="0" indent="0" algn="ctr">
              <a:buNone/>
            </a:pPr>
            <a:r>
              <a:rPr lang="en-GB" dirty="0" smtClean="0"/>
              <a:t>‘Screw you</a:t>
            </a:r>
            <a:r>
              <a:rPr lang="en-GB" dirty="0" smtClean="0"/>
              <a:t>’ effect </a:t>
            </a:r>
            <a:r>
              <a:rPr lang="en-GB" sz="2000" dirty="0" smtClean="0"/>
              <a:t>(</a:t>
            </a:r>
            <a:r>
              <a:rPr lang="en-GB" sz="2000" dirty="0" err="1" smtClean="0"/>
              <a:t>Masling</a:t>
            </a:r>
            <a:r>
              <a:rPr lang="en-GB" sz="2000" dirty="0" smtClean="0"/>
              <a:t>, 1966)</a:t>
            </a:r>
          </a:p>
          <a:p>
            <a:pPr marL="0" indent="0">
              <a:buNone/>
            </a:pPr>
            <a:endParaRPr lang="en-GB" sz="2000" dirty="0"/>
          </a:p>
        </p:txBody>
      </p:sp>
      <p:sp>
        <p:nvSpPr>
          <p:cNvPr id="4" name="Content Placeholder 3"/>
          <p:cNvSpPr>
            <a:spLocks noGrp="1"/>
          </p:cNvSpPr>
          <p:nvPr>
            <p:ph sz="half" idx="2"/>
          </p:nvPr>
        </p:nvSpPr>
        <p:spPr>
          <a:xfrm>
            <a:off x="4651375" y="3284983"/>
            <a:ext cx="4168775" cy="2880867"/>
          </a:xfrm>
        </p:spPr>
        <p:txBody>
          <a:bodyPr/>
          <a:lstStyle/>
          <a:p>
            <a:pPr marL="0" indent="0" algn="ctr">
              <a:buNone/>
            </a:pPr>
            <a:r>
              <a:rPr lang="en-GB" u="sng" dirty="0" err="1" smtClean="0"/>
              <a:t>Skeptical</a:t>
            </a:r>
            <a:r>
              <a:rPr lang="en-GB" u="sng" dirty="0" smtClean="0"/>
              <a:t> subject</a:t>
            </a:r>
          </a:p>
          <a:p>
            <a:pPr marL="0" indent="0" algn="ctr">
              <a:buNone/>
            </a:pPr>
            <a:endParaRPr lang="en-GB" sz="2000" u="sng" dirty="0" smtClean="0"/>
          </a:p>
          <a:p>
            <a:pPr marL="0" indent="0">
              <a:buNone/>
            </a:pPr>
            <a:r>
              <a:rPr lang="en-GB" sz="2000" dirty="0" smtClean="0"/>
              <a:t>Experimental evidence (reports of increased suspicion – even at 3 month follow-up!), e.g., </a:t>
            </a:r>
            <a:r>
              <a:rPr lang="en-GB" sz="2000" dirty="0" err="1" smtClean="0"/>
              <a:t>Epley</a:t>
            </a:r>
            <a:r>
              <a:rPr lang="en-GB" sz="2000" dirty="0" smtClean="0"/>
              <a:t> &amp; Huff (1998, PSPB)</a:t>
            </a:r>
          </a:p>
          <a:p>
            <a:pPr marL="0" indent="0">
              <a:buNone/>
            </a:pPr>
            <a:endParaRPr lang="en-GB" sz="2000" dirty="0"/>
          </a:p>
          <a:p>
            <a:pPr marL="0" indent="0">
              <a:buNone/>
            </a:pPr>
            <a:r>
              <a:rPr lang="en-GB" sz="2000" dirty="0" smtClean="0"/>
              <a:t>Modelling (e.g., McKenzie et al., 2004, JEP:LMC)</a:t>
            </a:r>
            <a:endParaRPr lang="en-GB" dirty="0"/>
          </a:p>
        </p:txBody>
      </p:sp>
      <p:sp>
        <p:nvSpPr>
          <p:cNvPr id="5" name="TextBox 4"/>
          <p:cNvSpPr txBox="1"/>
          <p:nvPr/>
        </p:nvSpPr>
        <p:spPr>
          <a:xfrm>
            <a:off x="1894200" y="1124744"/>
            <a:ext cx="5514350" cy="1292662"/>
          </a:xfrm>
          <a:prstGeom prst="rect">
            <a:avLst/>
          </a:prstGeom>
          <a:noFill/>
        </p:spPr>
        <p:txBody>
          <a:bodyPr wrap="square" rtlCol="0">
            <a:spAutoFit/>
          </a:bodyPr>
          <a:lstStyle/>
          <a:p>
            <a:r>
              <a:rPr lang="en-GB" dirty="0"/>
              <a:t>“</a:t>
            </a:r>
            <a:r>
              <a:rPr lang="en-GB" sz="2000" dirty="0"/>
              <a:t>You mislead me. It’s getting so I find it difficult to trust you. I’m beginning to see you as a trickster, a manipulator.” (</a:t>
            </a:r>
            <a:r>
              <a:rPr lang="en-GB" sz="2000" dirty="0" err="1"/>
              <a:t>Jourard</a:t>
            </a:r>
            <a:r>
              <a:rPr lang="en-GB" sz="2000" dirty="0"/>
              <a:t>, 1968, p. 9).</a:t>
            </a:r>
          </a:p>
          <a:p>
            <a:endParaRPr lang="en-GB" dirty="0"/>
          </a:p>
        </p:txBody>
      </p:sp>
    </p:spTree>
    <p:extLst>
      <p:ext uri="{BB962C8B-B14F-4D97-AF65-F5344CB8AC3E}">
        <p14:creationId xmlns:p14="http://schemas.microsoft.com/office/powerpoint/2010/main" val="27673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692696"/>
          </a:xfrm>
        </p:spPr>
        <p:txBody>
          <a:bodyPr/>
          <a:lstStyle/>
          <a:p>
            <a:r>
              <a:rPr lang="en-GB" dirty="0" smtClean="0">
                <a:solidFill>
                  <a:schemeClr val="bg1"/>
                </a:solidFill>
              </a:rPr>
              <a:t>Negative subject </a:t>
            </a:r>
            <a:r>
              <a:rPr lang="en-GB" dirty="0" smtClean="0">
                <a:solidFill>
                  <a:schemeClr val="bg1"/>
                </a:solidFill>
              </a:rPr>
              <a:t>(‘screw you’) effect</a:t>
            </a:r>
            <a:r>
              <a:rPr lang="en-GB" dirty="0" smtClean="0">
                <a:solidFill>
                  <a:schemeClr val="bg1"/>
                </a:solidFill>
              </a:rPr>
              <a:t/>
            </a:r>
            <a:br>
              <a:rPr lang="en-GB" dirty="0" smtClean="0">
                <a:solidFill>
                  <a:schemeClr val="bg1"/>
                </a:solidFill>
              </a:rPr>
            </a:br>
            <a:r>
              <a:rPr lang="en-GB" sz="2400" dirty="0" smtClean="0">
                <a:solidFill>
                  <a:schemeClr val="accent1"/>
                </a:solidFill>
              </a:rPr>
              <a:t>(Christensen, 1977, JPSP)</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‘Construct a sentence with a pronoun and a verb’</a:t>
            </a:r>
          </a:p>
          <a:p>
            <a:endParaRPr lang="en-GB" dirty="0"/>
          </a:p>
          <a:p>
            <a:r>
              <a:rPr lang="en-GB" dirty="0" smtClean="0"/>
              <a:t>Every time a sentence began with ‘we’ or ‘they’, the experimenter replied ‘good’</a:t>
            </a:r>
          </a:p>
          <a:p>
            <a:pPr lvl="1"/>
            <a:r>
              <a:rPr lang="en-GB" dirty="0" err="1" smtClean="0"/>
              <a:t>Taffel</a:t>
            </a:r>
            <a:r>
              <a:rPr lang="en-GB" dirty="0" smtClean="0"/>
              <a:t> verbal conditioning task</a:t>
            </a:r>
          </a:p>
          <a:p>
            <a:pPr lvl="1"/>
            <a:endParaRPr lang="en-GB" dirty="0"/>
          </a:p>
          <a:p>
            <a:pPr marL="0" indent="0">
              <a:buNone/>
            </a:pPr>
            <a:r>
              <a:rPr lang="en-GB" dirty="0" smtClean="0"/>
              <a:t>By the 5</a:t>
            </a:r>
            <a:r>
              <a:rPr lang="en-GB" baseline="30000" dirty="0" smtClean="0"/>
              <a:t>th</a:t>
            </a:r>
            <a:r>
              <a:rPr lang="en-GB" dirty="0" smtClean="0"/>
              <a:t> block of 20 trials: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61201352"/>
              </p:ext>
            </p:extLst>
          </p:nvPr>
        </p:nvGraphicFramePr>
        <p:xfrm>
          <a:off x="1187624" y="5085184"/>
          <a:ext cx="6624736" cy="1296144"/>
        </p:xfrm>
        <a:graphic>
          <a:graphicData uri="http://schemas.openxmlformats.org/drawingml/2006/table">
            <a:tbl>
              <a:tblPr firstRow="1" bandRow="1">
                <a:tableStyleId>{5C22544A-7EE6-4342-B048-85BDC9FD1C3A}</a:tableStyleId>
              </a:tblPr>
              <a:tblGrid>
                <a:gridCol w="3312368"/>
                <a:gridCol w="3312368"/>
              </a:tblGrid>
              <a:tr h="648072">
                <a:tc>
                  <a:txBody>
                    <a:bodyPr/>
                    <a:lstStyle/>
                    <a:p>
                      <a:pPr algn="ctr"/>
                      <a:r>
                        <a:rPr lang="en-GB" dirty="0" smtClean="0"/>
                        <a:t>Following experiment with no deceit</a:t>
                      </a:r>
                      <a:endParaRPr lang="en-GB" dirty="0"/>
                    </a:p>
                  </a:txBody>
                  <a:tcPr/>
                </a:tc>
                <a:tc>
                  <a:txBody>
                    <a:bodyPr/>
                    <a:lstStyle/>
                    <a:p>
                      <a:pPr algn="ctr"/>
                      <a:r>
                        <a:rPr lang="en-GB" dirty="0" smtClean="0"/>
                        <a:t>Following</a:t>
                      </a:r>
                      <a:r>
                        <a:rPr lang="en-GB" baseline="0" dirty="0" smtClean="0"/>
                        <a:t> an experiment including deceit</a:t>
                      </a:r>
                      <a:endParaRPr lang="en-GB" dirty="0"/>
                    </a:p>
                  </a:txBody>
                  <a:tcPr/>
                </a:tc>
              </a:tr>
              <a:tr h="648072">
                <a:tc>
                  <a:txBody>
                    <a:bodyPr/>
                    <a:lstStyle/>
                    <a:p>
                      <a:pPr algn="ctr"/>
                      <a:r>
                        <a:rPr lang="en-GB" sz="3200" dirty="0" smtClean="0"/>
                        <a:t>≈14</a:t>
                      </a:r>
                      <a:endParaRPr lang="en-GB" sz="3200" dirty="0"/>
                    </a:p>
                  </a:txBody>
                  <a:tcPr/>
                </a:tc>
                <a:tc>
                  <a:txBody>
                    <a:bodyPr/>
                    <a:lstStyle/>
                    <a:p>
                      <a:pPr algn="ctr"/>
                      <a:r>
                        <a:rPr lang="en-GB" sz="3200" dirty="0" smtClean="0"/>
                        <a:t>≈8</a:t>
                      </a:r>
                      <a:endParaRPr lang="en-GB" sz="3200" dirty="0"/>
                    </a:p>
                  </a:txBody>
                  <a:tcPr/>
                </a:tc>
              </a:tr>
            </a:tbl>
          </a:graphicData>
        </a:graphic>
      </p:graphicFrame>
      <p:sp>
        <p:nvSpPr>
          <p:cNvPr id="5" name="TextBox 4"/>
          <p:cNvSpPr txBox="1"/>
          <p:nvPr/>
        </p:nvSpPr>
        <p:spPr>
          <a:xfrm>
            <a:off x="1043608" y="6381328"/>
            <a:ext cx="5921236" cy="369332"/>
          </a:xfrm>
          <a:prstGeom prst="rect">
            <a:avLst/>
          </a:prstGeom>
          <a:noFill/>
        </p:spPr>
        <p:txBody>
          <a:bodyPr wrap="none" rtlCol="0">
            <a:spAutoFit/>
          </a:bodyPr>
          <a:lstStyle/>
          <a:p>
            <a:r>
              <a:rPr lang="en-GB" dirty="0" smtClean="0"/>
              <a:t>Number of sentences including the pronoun ‘we’ or ‘they’</a:t>
            </a:r>
            <a:endParaRPr lang="en-GB" dirty="0"/>
          </a:p>
        </p:txBody>
      </p:sp>
    </p:spTree>
    <p:extLst>
      <p:ext uri="{BB962C8B-B14F-4D97-AF65-F5344CB8AC3E}">
        <p14:creationId xmlns:p14="http://schemas.microsoft.com/office/powerpoint/2010/main" val="36592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980728"/>
          </a:xfrm>
        </p:spPr>
        <p:txBody>
          <a:bodyPr/>
          <a:lstStyle/>
          <a:p>
            <a:r>
              <a:rPr lang="en-GB" dirty="0" err="1" smtClean="0">
                <a:solidFill>
                  <a:schemeClr val="bg1"/>
                </a:solidFill>
              </a:rPr>
              <a:t>Skeptical</a:t>
            </a:r>
            <a:r>
              <a:rPr lang="en-GB" dirty="0" smtClean="0">
                <a:solidFill>
                  <a:schemeClr val="bg1"/>
                </a:solidFill>
              </a:rPr>
              <a:t> subject</a:t>
            </a:r>
            <a:endParaRPr lang="en-GB" dirty="0">
              <a:solidFill>
                <a:schemeClr val="bg1"/>
              </a:solidFill>
            </a:endParaRPr>
          </a:p>
        </p:txBody>
      </p:sp>
      <p:sp>
        <p:nvSpPr>
          <p:cNvPr id="4" name="TextBox 3"/>
          <p:cNvSpPr txBox="1"/>
          <p:nvPr/>
        </p:nvSpPr>
        <p:spPr>
          <a:xfrm>
            <a:off x="1403648" y="5301208"/>
            <a:ext cx="3895041" cy="369332"/>
          </a:xfrm>
          <a:prstGeom prst="rect">
            <a:avLst/>
          </a:prstGeom>
          <a:noFill/>
        </p:spPr>
        <p:txBody>
          <a:bodyPr wrap="none" rtlCol="0">
            <a:spAutoFit/>
          </a:bodyPr>
          <a:lstStyle/>
          <a:p>
            <a:r>
              <a:rPr lang="en-GB" dirty="0" smtClean="0">
                <a:hlinkClick r:id="rId2"/>
              </a:rPr>
              <a:t>’rational snacking’</a:t>
            </a:r>
            <a:r>
              <a:rPr lang="en-GB" dirty="0" smtClean="0"/>
              <a:t> (Kidd et al., 2013)</a:t>
            </a:r>
            <a:endParaRPr lang="en-GB" dirty="0"/>
          </a:p>
        </p:txBody>
      </p:sp>
      <p:sp>
        <p:nvSpPr>
          <p:cNvPr id="5" name="TextBox 4"/>
          <p:cNvSpPr txBox="1"/>
          <p:nvPr/>
        </p:nvSpPr>
        <p:spPr>
          <a:xfrm>
            <a:off x="1159958" y="1268760"/>
            <a:ext cx="2505879" cy="369332"/>
          </a:xfrm>
          <a:prstGeom prst="rect">
            <a:avLst/>
          </a:prstGeom>
          <a:noFill/>
        </p:spPr>
        <p:txBody>
          <a:bodyPr wrap="none" rtlCol="0">
            <a:spAutoFit/>
          </a:bodyPr>
          <a:lstStyle/>
          <a:p>
            <a:r>
              <a:rPr lang="en-GB" dirty="0" smtClean="0">
                <a:hlinkClick r:id="rId3"/>
              </a:rPr>
              <a:t>A developmental study</a:t>
            </a:r>
            <a:endParaRPr lang="en-GB" dirty="0"/>
          </a:p>
        </p:txBody>
      </p:sp>
      <p:sp>
        <p:nvSpPr>
          <p:cNvPr id="6" name="TextBox 5"/>
          <p:cNvSpPr txBox="1"/>
          <p:nvPr/>
        </p:nvSpPr>
        <p:spPr>
          <a:xfrm>
            <a:off x="1159958" y="2453986"/>
            <a:ext cx="2698175" cy="1015663"/>
          </a:xfrm>
          <a:prstGeom prst="rect">
            <a:avLst/>
          </a:prstGeom>
          <a:noFill/>
        </p:spPr>
        <p:txBody>
          <a:bodyPr wrap="none" rtlCol="0">
            <a:spAutoFit/>
          </a:bodyPr>
          <a:lstStyle/>
          <a:p>
            <a:pPr marL="342900" indent="-342900">
              <a:buFont typeface="Arial" panose="020B0604020202020204" pitchFamily="34" charset="0"/>
              <a:buChar char="•"/>
            </a:pPr>
            <a:r>
              <a:rPr lang="en-GB" sz="2000" dirty="0" smtClean="0"/>
              <a:t>Self-control</a:t>
            </a:r>
          </a:p>
          <a:p>
            <a:endParaRPr lang="en-GB" sz="2000" dirty="0"/>
          </a:p>
          <a:p>
            <a:pPr marL="342900" indent="-342900">
              <a:buFont typeface="Arial" panose="020B0604020202020204" pitchFamily="34" charset="0"/>
              <a:buChar char="•"/>
            </a:pPr>
            <a:r>
              <a:rPr lang="en-GB" sz="2000" dirty="0" smtClean="0"/>
              <a:t>Other possibilities?</a:t>
            </a:r>
            <a:endParaRPr lang="en-GB" sz="2000" dirty="0"/>
          </a:p>
        </p:txBody>
      </p:sp>
    </p:spTree>
    <p:extLst>
      <p:ext uri="{BB962C8B-B14F-4D97-AF65-F5344CB8AC3E}">
        <p14:creationId xmlns:p14="http://schemas.microsoft.com/office/powerpoint/2010/main" val="13934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980728"/>
          </a:xfrm>
        </p:spPr>
        <p:txBody>
          <a:bodyPr/>
          <a:lstStyle/>
          <a:p>
            <a:r>
              <a:rPr lang="en-GB" dirty="0" err="1" smtClean="0">
                <a:solidFill>
                  <a:schemeClr val="bg1"/>
                </a:solidFill>
              </a:rPr>
              <a:t>Skeptical</a:t>
            </a:r>
            <a:r>
              <a:rPr lang="en-GB" dirty="0" smtClean="0">
                <a:solidFill>
                  <a:schemeClr val="bg1"/>
                </a:solidFill>
              </a:rPr>
              <a:t> subject</a:t>
            </a:r>
            <a:endParaRPr lang="en-GB" dirty="0">
              <a:solidFill>
                <a:schemeClr val="bg1"/>
              </a:solidFill>
            </a:endParaRPr>
          </a:p>
        </p:txBody>
      </p:sp>
      <p:sp>
        <p:nvSpPr>
          <p:cNvPr id="5" name="TextBox 4"/>
          <p:cNvSpPr txBox="1"/>
          <p:nvPr/>
        </p:nvSpPr>
        <p:spPr>
          <a:xfrm>
            <a:off x="1159958" y="1268760"/>
            <a:ext cx="2505879" cy="369332"/>
          </a:xfrm>
          <a:prstGeom prst="rect">
            <a:avLst/>
          </a:prstGeom>
          <a:noFill/>
        </p:spPr>
        <p:txBody>
          <a:bodyPr wrap="none" rtlCol="0">
            <a:spAutoFit/>
          </a:bodyPr>
          <a:lstStyle/>
          <a:p>
            <a:r>
              <a:rPr lang="en-GB" dirty="0" smtClean="0">
                <a:hlinkClick r:id="rId3"/>
              </a:rPr>
              <a:t>A developmental study</a:t>
            </a:r>
            <a:endParaRPr lang="en-GB" dirty="0"/>
          </a:p>
        </p:txBody>
      </p:sp>
      <p:sp>
        <p:nvSpPr>
          <p:cNvPr id="6" name="TextBox 5"/>
          <p:cNvSpPr txBox="1"/>
          <p:nvPr/>
        </p:nvSpPr>
        <p:spPr>
          <a:xfrm>
            <a:off x="1159958" y="2453986"/>
            <a:ext cx="2698175" cy="1015663"/>
          </a:xfrm>
          <a:prstGeom prst="rect">
            <a:avLst/>
          </a:prstGeom>
          <a:noFill/>
        </p:spPr>
        <p:txBody>
          <a:bodyPr wrap="none" rtlCol="0">
            <a:spAutoFit/>
          </a:bodyPr>
          <a:lstStyle/>
          <a:p>
            <a:pPr marL="342900" indent="-342900">
              <a:buFont typeface="Arial" panose="020B0604020202020204" pitchFamily="34" charset="0"/>
              <a:buChar char="•"/>
            </a:pPr>
            <a:r>
              <a:rPr lang="en-GB" sz="2000" dirty="0" smtClean="0"/>
              <a:t>Self-control</a:t>
            </a:r>
          </a:p>
          <a:p>
            <a:endParaRPr lang="en-GB" sz="2000" dirty="0"/>
          </a:p>
          <a:p>
            <a:pPr marL="342900" indent="-342900">
              <a:buFont typeface="Arial" panose="020B0604020202020204" pitchFamily="34" charset="0"/>
              <a:buChar char="•"/>
            </a:pPr>
            <a:r>
              <a:rPr lang="en-GB" sz="2000" dirty="0" smtClean="0"/>
              <a:t>Other possibilities?</a:t>
            </a:r>
            <a:endParaRPr lang="en-GB" sz="2000" dirty="0"/>
          </a:p>
        </p:txBody>
      </p:sp>
      <p:pic>
        <p:nvPicPr>
          <p:cNvPr id="3" name="Picture 2"/>
          <p:cNvPicPr>
            <a:picLocks noChangeAspect="1"/>
          </p:cNvPicPr>
          <p:nvPr/>
        </p:nvPicPr>
        <p:blipFill>
          <a:blip r:embed="rId4"/>
          <a:stretch>
            <a:fillRect/>
          </a:stretch>
        </p:blipFill>
        <p:spPr>
          <a:xfrm>
            <a:off x="3858133" y="2276872"/>
            <a:ext cx="5034347" cy="3841085"/>
          </a:xfrm>
          <a:prstGeom prst="rect">
            <a:avLst/>
          </a:prstGeom>
          <a:ln>
            <a:solidFill>
              <a:schemeClr val="tx1"/>
            </a:solidFill>
          </a:ln>
        </p:spPr>
      </p:pic>
      <p:sp>
        <p:nvSpPr>
          <p:cNvPr id="7" name="TextBox 6"/>
          <p:cNvSpPr txBox="1"/>
          <p:nvPr/>
        </p:nvSpPr>
        <p:spPr>
          <a:xfrm>
            <a:off x="3858133" y="6295071"/>
            <a:ext cx="3044423" cy="369332"/>
          </a:xfrm>
          <a:prstGeom prst="rect">
            <a:avLst/>
          </a:prstGeom>
          <a:noFill/>
        </p:spPr>
        <p:txBody>
          <a:bodyPr wrap="none" rtlCol="0">
            <a:spAutoFit/>
          </a:bodyPr>
          <a:lstStyle/>
          <a:p>
            <a:r>
              <a:rPr lang="en-GB" dirty="0" smtClean="0"/>
              <a:t>Kidd et al. (2013, Cognition)</a:t>
            </a:r>
            <a:endParaRPr lang="en-GB" dirty="0"/>
          </a:p>
        </p:txBody>
      </p:sp>
    </p:spTree>
    <p:extLst>
      <p:ext uri="{BB962C8B-B14F-4D97-AF65-F5344CB8AC3E}">
        <p14:creationId xmlns:p14="http://schemas.microsoft.com/office/powerpoint/2010/main" val="3749044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88832" cy="692696"/>
          </a:xfrm>
        </p:spPr>
        <p:txBody>
          <a:bodyPr/>
          <a:lstStyle/>
          <a:p>
            <a:r>
              <a:rPr lang="en-GB" sz="2400" dirty="0" smtClean="0">
                <a:solidFill>
                  <a:schemeClr val="bg1"/>
                </a:solidFill>
              </a:rPr>
              <a:t>Conversational pragmatics and experimentation</a:t>
            </a:r>
            <a:endParaRPr lang="en-GB" sz="2400" dirty="0">
              <a:solidFill>
                <a:schemeClr val="bg1"/>
              </a:solidFill>
            </a:endParaRPr>
          </a:p>
        </p:txBody>
      </p:sp>
      <p:sp>
        <p:nvSpPr>
          <p:cNvPr id="3" name="Content Placeholder 2"/>
          <p:cNvSpPr>
            <a:spLocks noGrp="1"/>
          </p:cNvSpPr>
          <p:nvPr>
            <p:ph idx="1"/>
          </p:nvPr>
        </p:nvSpPr>
        <p:spPr>
          <a:xfrm>
            <a:off x="330200" y="692696"/>
            <a:ext cx="8489950" cy="5473155"/>
          </a:xfrm>
        </p:spPr>
        <p:txBody>
          <a:bodyPr/>
          <a:lstStyle/>
          <a:p>
            <a:r>
              <a:rPr lang="en-GB" dirty="0" smtClean="0"/>
              <a:t>An experiment is a social exchange</a:t>
            </a:r>
          </a:p>
          <a:p>
            <a:endParaRPr lang="en-GB" dirty="0"/>
          </a:p>
          <a:p>
            <a:r>
              <a:rPr lang="en-GB" dirty="0" smtClean="0"/>
              <a:t>Similar expectations to real social exchanges</a:t>
            </a:r>
          </a:p>
          <a:p>
            <a:pPr lvl="1"/>
            <a:r>
              <a:rPr lang="en-GB" dirty="0"/>
              <a:t>Cooperative principles</a:t>
            </a:r>
          </a:p>
          <a:p>
            <a:pPr lvl="1"/>
            <a:r>
              <a:rPr lang="en-GB" dirty="0"/>
              <a:t>Information sources are rarely perfectly reliable</a:t>
            </a:r>
          </a:p>
          <a:p>
            <a:pPr lvl="2"/>
            <a:r>
              <a:rPr lang="en-GB" dirty="0"/>
              <a:t>Even if they intend to be, they may be mistaken</a:t>
            </a:r>
          </a:p>
          <a:p>
            <a:pPr lvl="1"/>
            <a:endParaRPr lang="en-GB" dirty="0" smtClean="0"/>
          </a:p>
          <a:p>
            <a:r>
              <a:rPr lang="en-GB" dirty="0" smtClean="0"/>
              <a:t>What can we do about it?</a:t>
            </a:r>
          </a:p>
        </p:txBody>
      </p:sp>
    </p:spTree>
    <p:extLst>
      <p:ext uri="{BB962C8B-B14F-4D97-AF65-F5344CB8AC3E}">
        <p14:creationId xmlns:p14="http://schemas.microsoft.com/office/powerpoint/2010/main" val="1939398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079" y="17934"/>
            <a:ext cx="3371269" cy="5877272"/>
          </a:xfrm>
          <a:prstGeom prst="rect">
            <a:avLst/>
          </a:prstGeom>
        </p:spPr>
      </p:pic>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344" y="1106810"/>
            <a:ext cx="1408737" cy="2121392"/>
          </a:xfrm>
          <a:prstGeom prst="rect">
            <a:avLst/>
          </a:prstGeom>
        </p:spPr>
      </p:pic>
      <p:sp>
        <p:nvSpPr>
          <p:cNvPr id="5" name="TextBox 4"/>
          <p:cNvSpPr txBox="1"/>
          <p:nvPr/>
        </p:nvSpPr>
        <p:spPr>
          <a:xfrm>
            <a:off x="3131840" y="3364950"/>
            <a:ext cx="2592288" cy="1200329"/>
          </a:xfrm>
          <a:prstGeom prst="rect">
            <a:avLst/>
          </a:prstGeom>
          <a:solidFill>
            <a:schemeClr val="bg1"/>
          </a:solidFill>
        </p:spPr>
        <p:txBody>
          <a:bodyPr wrap="square" rtlCol="0">
            <a:spAutoFit/>
          </a:bodyPr>
          <a:lstStyle/>
          <a:p>
            <a:r>
              <a:rPr lang="en-GB" dirty="0" smtClean="0"/>
              <a:t>No deception or receive double your experimental credit or pay</a:t>
            </a:r>
            <a:endParaRPr lang="en-GB" dirty="0"/>
          </a:p>
        </p:txBody>
      </p:sp>
      <p:sp>
        <p:nvSpPr>
          <p:cNvPr id="6" name="TextBox 5"/>
          <p:cNvSpPr txBox="1"/>
          <p:nvPr/>
        </p:nvSpPr>
        <p:spPr>
          <a:xfrm>
            <a:off x="971600" y="6021288"/>
            <a:ext cx="8172400" cy="646331"/>
          </a:xfrm>
          <a:prstGeom prst="rect">
            <a:avLst/>
          </a:prstGeom>
          <a:noFill/>
        </p:spPr>
        <p:txBody>
          <a:bodyPr wrap="square" rtlCol="0">
            <a:spAutoFit/>
          </a:bodyPr>
          <a:lstStyle/>
          <a:p>
            <a:r>
              <a:rPr lang="en-GB" dirty="0" smtClean="0"/>
              <a:t>McKenzie &amp; </a:t>
            </a:r>
            <a:r>
              <a:rPr lang="en-GB" dirty="0" err="1" smtClean="0"/>
              <a:t>Wixted</a:t>
            </a:r>
            <a:r>
              <a:rPr lang="en-GB" dirty="0" smtClean="0"/>
              <a:t> (2001). Participant </a:t>
            </a:r>
            <a:r>
              <a:rPr lang="en-GB" dirty="0" err="1" smtClean="0"/>
              <a:t>skepticism</a:t>
            </a:r>
            <a:r>
              <a:rPr lang="en-GB" dirty="0" smtClean="0"/>
              <a:t>: If you can’t beat it, model it. </a:t>
            </a:r>
            <a:r>
              <a:rPr lang="en-GB" i="1" dirty="0" err="1" smtClean="0"/>
              <a:t>Behavioral</a:t>
            </a:r>
            <a:r>
              <a:rPr lang="en-GB" i="1" dirty="0" smtClean="0"/>
              <a:t> and Brain Sciences, 24, </a:t>
            </a:r>
            <a:r>
              <a:rPr lang="en-GB" dirty="0" smtClean="0"/>
              <a:t>424-425.</a:t>
            </a:r>
            <a:endParaRPr lang="en-GB" dirty="0"/>
          </a:p>
        </p:txBody>
      </p:sp>
    </p:spTree>
    <p:extLst>
      <p:ext uri="{BB962C8B-B14F-4D97-AF65-F5344CB8AC3E}">
        <p14:creationId xmlns:p14="http://schemas.microsoft.com/office/powerpoint/2010/main" val="3449138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124744"/>
            <a:ext cx="6984776" cy="4801314"/>
          </a:xfrm>
          <a:prstGeom prst="rect">
            <a:avLst/>
          </a:prstGeom>
          <a:noFill/>
        </p:spPr>
        <p:txBody>
          <a:bodyPr wrap="square" rtlCol="0">
            <a:spAutoFit/>
          </a:bodyPr>
          <a:lstStyle/>
          <a:p>
            <a:r>
              <a:rPr lang="en-US" b="1" dirty="0"/>
              <a:t>In this study, you will be asked to judge the likelihood that you will win a raffle prize of £20, based on the information that will be provided in two scenarios. </a:t>
            </a:r>
            <a:br>
              <a:rPr lang="en-US" b="1" dirty="0"/>
            </a:br>
            <a:r>
              <a:rPr lang="en-US" b="1" dirty="0"/>
              <a:t/>
            </a:r>
            <a:br>
              <a:rPr lang="en-US" b="1" dirty="0"/>
            </a:br>
            <a:r>
              <a:rPr lang="en-US" dirty="0"/>
              <a:t>A condition of the ethical approval for this project (CPB/2010/010) is that no deception is involved. Thus, the chance of you winning each raffle is accurately represented and that proportion of participants will be paid £20. Proof of such payments will be available upon request and completion of data collection by emailing adam.harris@ucl.ac.uk. If you have any complaints about the study, please first address them to </a:t>
            </a:r>
            <a:r>
              <a:rPr lang="en-US" dirty="0" err="1"/>
              <a:t>Dr</a:t>
            </a:r>
            <a:r>
              <a:rPr lang="en-US" dirty="0"/>
              <a:t> Harris. If you are still dissatisfied, you may contact the head of research ethics for the Division of Psychological &amp; Language Sciences, Prof. Essi Viding (e.viding@ucl.ac.uk). </a:t>
            </a:r>
            <a:br>
              <a:rPr lang="en-US" dirty="0"/>
            </a:br>
            <a:r>
              <a:rPr lang="en-US" dirty="0"/>
              <a:t/>
            </a:r>
            <a:br>
              <a:rPr lang="en-US" dirty="0"/>
            </a:br>
            <a:r>
              <a:rPr lang="en-US" dirty="0"/>
              <a:t>You may print this page for your records.</a:t>
            </a:r>
            <a:endParaRPr lang="en-GB" dirty="0"/>
          </a:p>
          <a:p>
            <a:endParaRPr lang="en-GB" dirty="0"/>
          </a:p>
        </p:txBody>
      </p:sp>
    </p:spTree>
    <p:extLst>
      <p:ext uri="{BB962C8B-B14F-4D97-AF65-F5344CB8AC3E}">
        <p14:creationId xmlns:p14="http://schemas.microsoft.com/office/powerpoint/2010/main" val="11418034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712" y="3573016"/>
            <a:ext cx="8588534" cy="3149129"/>
          </a:xfrm>
          <a:prstGeom prst="rect">
            <a:avLst/>
          </a:prstGeom>
        </p:spPr>
      </p:pic>
      <p:pic>
        <p:nvPicPr>
          <p:cNvPr id="6" name="Picture 5"/>
          <p:cNvPicPr>
            <a:picLocks noChangeAspect="1"/>
          </p:cNvPicPr>
          <p:nvPr/>
        </p:nvPicPr>
        <p:blipFill>
          <a:blip r:embed="rId3"/>
          <a:stretch>
            <a:fillRect/>
          </a:stretch>
        </p:blipFill>
        <p:spPr>
          <a:xfrm>
            <a:off x="1022741" y="548680"/>
            <a:ext cx="7610475" cy="1847850"/>
          </a:xfrm>
          <a:prstGeom prst="rect">
            <a:avLst/>
          </a:prstGeom>
        </p:spPr>
      </p:pic>
    </p:spTree>
    <p:extLst>
      <p:ext uri="{BB962C8B-B14F-4D97-AF65-F5344CB8AC3E}">
        <p14:creationId xmlns:p14="http://schemas.microsoft.com/office/powerpoint/2010/main" val="348465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7596188" cy="981075"/>
          </a:xfrm>
        </p:spPr>
        <p:txBody>
          <a:bodyPr/>
          <a:lstStyle/>
          <a:p>
            <a:r>
              <a:rPr lang="en-GB" altLang="en-US">
                <a:solidFill>
                  <a:schemeClr val="bg1"/>
                </a:solidFill>
              </a:rPr>
              <a:t>Grice (1975)</a:t>
            </a:r>
          </a:p>
        </p:txBody>
      </p:sp>
      <p:sp>
        <p:nvSpPr>
          <p:cNvPr id="15363" name="Content Placeholder 2"/>
          <p:cNvSpPr>
            <a:spLocks noGrp="1"/>
          </p:cNvSpPr>
          <p:nvPr>
            <p:ph idx="1"/>
          </p:nvPr>
        </p:nvSpPr>
        <p:spPr>
          <a:xfrm>
            <a:off x="330200" y="836613"/>
            <a:ext cx="8489950" cy="5329237"/>
          </a:xfrm>
        </p:spPr>
        <p:txBody>
          <a:bodyPr/>
          <a:lstStyle/>
          <a:p>
            <a:r>
              <a:rPr lang="en-GB" altLang="en-US" sz="2000" i="1" dirty="0"/>
              <a:t>Quality</a:t>
            </a:r>
          </a:p>
          <a:p>
            <a:pPr lvl="1"/>
            <a:r>
              <a:rPr lang="en-GB" altLang="en-US" sz="1800" dirty="0"/>
              <a:t>Do not say what you believe to be false.</a:t>
            </a:r>
          </a:p>
          <a:p>
            <a:pPr lvl="1"/>
            <a:r>
              <a:rPr lang="en-GB" altLang="en-US" sz="1800" dirty="0"/>
              <a:t>Do not  say that for which you lack adequate evidence</a:t>
            </a:r>
          </a:p>
          <a:p>
            <a:pPr lvl="1"/>
            <a:endParaRPr lang="en-GB" altLang="en-US" sz="2000" dirty="0"/>
          </a:p>
          <a:p>
            <a:r>
              <a:rPr lang="en-GB" altLang="en-US" sz="2000" i="1" dirty="0"/>
              <a:t>Quantity</a:t>
            </a:r>
          </a:p>
          <a:p>
            <a:pPr lvl="1"/>
            <a:r>
              <a:rPr lang="en-GB" altLang="en-US" sz="1800" dirty="0"/>
              <a:t>Make your contribution as informative as required</a:t>
            </a:r>
          </a:p>
          <a:p>
            <a:pPr lvl="1"/>
            <a:r>
              <a:rPr lang="en-GB" altLang="en-US" sz="1800" dirty="0"/>
              <a:t>Do not make your contribution more informative than is required</a:t>
            </a:r>
          </a:p>
          <a:p>
            <a:pPr marL="914400" lvl="2" indent="0">
              <a:buFontTx/>
              <a:buNone/>
            </a:pPr>
            <a:endParaRPr lang="en-GB" altLang="en-US" dirty="0"/>
          </a:p>
          <a:p>
            <a:r>
              <a:rPr lang="en-GB" altLang="en-US" sz="2000" i="1" dirty="0"/>
              <a:t>Relation</a:t>
            </a:r>
          </a:p>
          <a:p>
            <a:pPr lvl="1"/>
            <a:r>
              <a:rPr lang="en-GB" altLang="en-US" sz="1800" dirty="0"/>
              <a:t>Make your contributions relevant</a:t>
            </a:r>
          </a:p>
          <a:p>
            <a:pPr lvl="1"/>
            <a:endParaRPr lang="en-GB" altLang="en-US" sz="2000" dirty="0"/>
          </a:p>
          <a:p>
            <a:r>
              <a:rPr lang="en-GB" altLang="en-US" sz="2000" i="1" dirty="0"/>
              <a:t>Manner</a:t>
            </a:r>
          </a:p>
          <a:p>
            <a:pPr lvl="1"/>
            <a:r>
              <a:rPr lang="en-GB" altLang="en-US" sz="1800" dirty="0"/>
              <a:t>Avoid obscurity</a:t>
            </a:r>
          </a:p>
          <a:p>
            <a:pPr lvl="1"/>
            <a:r>
              <a:rPr lang="en-GB" altLang="en-US" sz="1800" dirty="0"/>
              <a:t>Avoid ambiguity</a:t>
            </a:r>
          </a:p>
          <a:p>
            <a:pPr lvl="1"/>
            <a:r>
              <a:rPr lang="en-GB" altLang="en-US" sz="1800" dirty="0"/>
              <a:t>Be brief</a:t>
            </a:r>
          </a:p>
          <a:p>
            <a:pPr lvl="1"/>
            <a:r>
              <a:rPr lang="en-GB" altLang="en-US" sz="1800" dirty="0"/>
              <a:t>Be orderly</a:t>
            </a:r>
          </a:p>
        </p:txBody>
      </p:sp>
      <p:sp>
        <p:nvSpPr>
          <p:cNvPr id="15364" name="TextBox 3"/>
          <p:cNvSpPr txBox="1">
            <a:spLocks noChangeArrowheads="1"/>
          </p:cNvSpPr>
          <p:nvPr/>
        </p:nvSpPr>
        <p:spPr bwMode="auto">
          <a:xfrm>
            <a:off x="6407150" y="6476248"/>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[as cited in Hilton (1995)]</a:t>
            </a:r>
          </a:p>
        </p:txBody>
      </p:sp>
      <p:sp>
        <p:nvSpPr>
          <p:cNvPr id="2" name="TextBox 1"/>
          <p:cNvSpPr txBox="1"/>
          <p:nvPr/>
        </p:nvSpPr>
        <p:spPr>
          <a:xfrm>
            <a:off x="3214372" y="4369733"/>
            <a:ext cx="5903786" cy="1938992"/>
          </a:xfrm>
          <a:prstGeom prst="rect">
            <a:avLst/>
          </a:prstGeom>
          <a:solidFill>
            <a:schemeClr val="accent1"/>
          </a:solidFill>
        </p:spPr>
        <p:txBody>
          <a:bodyPr wrap="square" rtlCol="0">
            <a:spAutoFit/>
          </a:bodyPr>
          <a:lstStyle/>
          <a:p>
            <a:r>
              <a:rPr lang="en-GB" sz="2400" b="1" u="sng" dirty="0" smtClean="0">
                <a:solidFill>
                  <a:schemeClr val="bg1"/>
                </a:solidFill>
              </a:rPr>
              <a:t>Nature of the experimental setting:</a:t>
            </a:r>
          </a:p>
          <a:p>
            <a:endParaRPr lang="en-GB" sz="2400" b="1" dirty="0">
              <a:solidFill>
                <a:schemeClr val="bg1"/>
              </a:solidFill>
            </a:endParaRPr>
          </a:p>
          <a:p>
            <a:r>
              <a:rPr lang="en-GB" sz="2400" b="1" dirty="0" smtClean="0">
                <a:solidFill>
                  <a:schemeClr val="bg1"/>
                </a:solidFill>
              </a:rPr>
              <a:t>Even greater expectation for experimenter to be a cooperative conversational partner</a:t>
            </a:r>
            <a:endParaRPr lang="en-GB"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416824" cy="980728"/>
          </a:xfrm>
        </p:spPr>
        <p:txBody>
          <a:bodyPr/>
          <a:lstStyle/>
          <a:p>
            <a:endParaRPr lang="en-GB" dirty="0"/>
          </a:p>
        </p:txBody>
      </p:sp>
      <p:sp>
        <p:nvSpPr>
          <p:cNvPr id="3" name="Content Placeholder 2"/>
          <p:cNvSpPr>
            <a:spLocks noGrp="1"/>
          </p:cNvSpPr>
          <p:nvPr>
            <p:ph idx="1"/>
          </p:nvPr>
        </p:nvSpPr>
        <p:spPr/>
        <p:txBody>
          <a:bodyPr/>
          <a:lstStyle/>
          <a:p>
            <a:r>
              <a:rPr lang="en-GB" dirty="0" smtClean="0"/>
              <a:t>Participant ‘runs’ the experiment</a:t>
            </a:r>
          </a:p>
        </p:txBody>
      </p:sp>
    </p:spTree>
    <p:extLst>
      <p:ext uri="{BB962C8B-B14F-4D97-AF65-F5344CB8AC3E}">
        <p14:creationId xmlns:p14="http://schemas.microsoft.com/office/powerpoint/2010/main" val="974182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Run experiment in an economics lab!</a:t>
            </a:r>
            <a:endParaRPr lang="en-GB" dirty="0"/>
          </a:p>
        </p:txBody>
      </p:sp>
    </p:spTree>
    <p:extLst>
      <p:ext uri="{BB962C8B-B14F-4D97-AF65-F5344CB8AC3E}">
        <p14:creationId xmlns:p14="http://schemas.microsoft.com/office/powerpoint/2010/main" val="3758371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There are some steps we can take</a:t>
            </a:r>
          </a:p>
          <a:p>
            <a:endParaRPr lang="en-GB" dirty="0" smtClean="0"/>
          </a:p>
          <a:p>
            <a:r>
              <a:rPr lang="en-GB" dirty="0" smtClean="0"/>
              <a:t>Unreasonable (&amp; </a:t>
            </a:r>
            <a:r>
              <a:rPr lang="en-GB" dirty="0" smtClean="0"/>
              <a:t>inappropriate[?]) </a:t>
            </a:r>
            <a:r>
              <a:rPr lang="en-GB" dirty="0" smtClean="0"/>
              <a:t>for participants to fully trust us</a:t>
            </a:r>
          </a:p>
          <a:p>
            <a:endParaRPr lang="en-GB" dirty="0" smtClean="0"/>
          </a:p>
          <a:p>
            <a:r>
              <a:rPr lang="en-GB" dirty="0" smtClean="0"/>
              <a:t>Be aware </a:t>
            </a:r>
            <a:r>
              <a:rPr lang="en-GB" dirty="0" smtClean="0"/>
              <a:t>of potential participant </a:t>
            </a:r>
            <a:r>
              <a:rPr lang="en-GB" dirty="0" err="1" smtClean="0"/>
              <a:t>skepticism</a:t>
            </a:r>
            <a:r>
              <a:rPr lang="en-GB" dirty="0" smtClean="0"/>
              <a:t> </a:t>
            </a:r>
            <a:r>
              <a:rPr lang="en-GB" dirty="0" smtClean="0"/>
              <a:t>in interpretations of </a:t>
            </a:r>
            <a:r>
              <a:rPr lang="en-GB" dirty="0" smtClean="0"/>
              <a:t>results</a:t>
            </a:r>
            <a:endParaRPr lang="en-GB" dirty="0" smtClean="0"/>
          </a:p>
          <a:p>
            <a:endParaRPr lang="en-GB" dirty="0" smtClean="0"/>
          </a:p>
          <a:p>
            <a:r>
              <a:rPr lang="en-GB" dirty="0" smtClean="0"/>
              <a:t>Model trustworthiness?? (</a:t>
            </a:r>
            <a:r>
              <a:rPr lang="en-GB" dirty="0" err="1" smtClean="0"/>
              <a:t>e.g.,McKenzie</a:t>
            </a:r>
            <a:r>
              <a:rPr lang="en-GB" dirty="0" smtClean="0"/>
              <a:t> et al., 2004).</a:t>
            </a:r>
            <a:endParaRPr lang="en-GB" dirty="0"/>
          </a:p>
        </p:txBody>
      </p:sp>
    </p:spTree>
    <p:extLst>
      <p:ext uri="{BB962C8B-B14F-4D97-AF65-F5344CB8AC3E}">
        <p14:creationId xmlns:p14="http://schemas.microsoft.com/office/powerpoint/2010/main" val="1971725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88832" cy="692696"/>
          </a:xfrm>
        </p:spPr>
        <p:txBody>
          <a:bodyPr/>
          <a:lstStyle/>
          <a:p>
            <a:r>
              <a:rPr lang="en-GB" sz="2400" dirty="0" smtClean="0">
                <a:solidFill>
                  <a:schemeClr val="bg1"/>
                </a:solidFill>
              </a:rPr>
              <a:t>Conversational pragmatics and experimentation</a:t>
            </a:r>
            <a:endParaRPr lang="en-GB" sz="2400" dirty="0">
              <a:solidFill>
                <a:schemeClr val="bg1"/>
              </a:solidFill>
            </a:endParaRPr>
          </a:p>
        </p:txBody>
      </p:sp>
      <p:sp>
        <p:nvSpPr>
          <p:cNvPr id="3" name="Content Placeholder 2"/>
          <p:cNvSpPr>
            <a:spLocks noGrp="1"/>
          </p:cNvSpPr>
          <p:nvPr>
            <p:ph idx="1"/>
          </p:nvPr>
        </p:nvSpPr>
        <p:spPr>
          <a:xfrm>
            <a:off x="330200" y="692696"/>
            <a:ext cx="8489950" cy="5473155"/>
          </a:xfrm>
        </p:spPr>
        <p:txBody>
          <a:bodyPr/>
          <a:lstStyle/>
          <a:p>
            <a:r>
              <a:rPr lang="en-GB" dirty="0" smtClean="0"/>
              <a:t>An experiment is a social exchange</a:t>
            </a:r>
          </a:p>
          <a:p>
            <a:endParaRPr lang="en-GB" dirty="0"/>
          </a:p>
          <a:p>
            <a:r>
              <a:rPr lang="en-GB" dirty="0" smtClean="0"/>
              <a:t>Similar expectations to real social exchanges</a:t>
            </a:r>
          </a:p>
          <a:p>
            <a:pPr lvl="1"/>
            <a:r>
              <a:rPr lang="en-GB" dirty="0"/>
              <a:t>Cooperative principles</a:t>
            </a:r>
          </a:p>
          <a:p>
            <a:pPr lvl="1"/>
            <a:r>
              <a:rPr lang="en-GB" dirty="0"/>
              <a:t>Information sources are rarely perfectly reliable</a:t>
            </a:r>
          </a:p>
          <a:p>
            <a:pPr lvl="2"/>
            <a:r>
              <a:rPr lang="en-GB" dirty="0"/>
              <a:t>Even if they intend to be, they may be mistaken</a:t>
            </a:r>
          </a:p>
          <a:p>
            <a:pPr lvl="1"/>
            <a:endParaRPr lang="en-GB" dirty="0" smtClean="0"/>
          </a:p>
          <a:p>
            <a:r>
              <a:rPr lang="en-GB" dirty="0" smtClean="0"/>
              <a:t>Important awareness in design and interpretation of experiments</a:t>
            </a:r>
          </a:p>
          <a:p>
            <a:endParaRPr lang="en-GB" dirty="0"/>
          </a:p>
          <a:p>
            <a:r>
              <a:rPr lang="en-GB" dirty="0" smtClean="0"/>
              <a:t>Related neural activity could be misattributed (by the experimenter)</a:t>
            </a:r>
          </a:p>
        </p:txBody>
      </p:sp>
    </p:spTree>
    <p:extLst>
      <p:ext uri="{BB962C8B-B14F-4D97-AF65-F5344CB8AC3E}">
        <p14:creationId xmlns:p14="http://schemas.microsoft.com/office/powerpoint/2010/main" val="40082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sz="4000" dirty="0" smtClean="0"/>
              <a:t>Beware the psychologist’s fallacy…</a:t>
            </a:r>
            <a:endParaRPr lang="en-GB" sz="4000" dirty="0"/>
          </a:p>
        </p:txBody>
      </p:sp>
    </p:spTree>
    <p:extLst>
      <p:ext uri="{BB962C8B-B14F-4D97-AF65-F5344CB8AC3E}">
        <p14:creationId xmlns:p14="http://schemas.microsoft.com/office/powerpoint/2010/main" val="2867259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0"/>
            <a:ext cx="7596188" cy="981075"/>
          </a:xfrm>
        </p:spPr>
        <p:txBody>
          <a:bodyPr/>
          <a:lstStyle/>
          <a:p>
            <a:r>
              <a:rPr lang="en-GB" altLang="en-US">
                <a:solidFill>
                  <a:schemeClr val="bg1"/>
                </a:solidFill>
              </a:rPr>
              <a:t>The psychologist’s fallacy</a:t>
            </a:r>
          </a:p>
        </p:txBody>
      </p:sp>
      <p:graphicFrame>
        <p:nvGraphicFramePr>
          <p:cNvPr id="4" name="Diagram 3"/>
          <p:cNvGraphicFramePr/>
          <p:nvPr/>
        </p:nvGraphicFramePr>
        <p:xfrm>
          <a:off x="-612576" y="980728"/>
          <a:ext cx="79928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4628" name="TextBox 5"/>
          <p:cNvSpPr txBox="1">
            <a:spLocks noChangeArrowheads="1"/>
          </p:cNvSpPr>
          <p:nvPr/>
        </p:nvSpPr>
        <p:spPr bwMode="auto">
          <a:xfrm>
            <a:off x="6732588" y="6021388"/>
            <a:ext cx="22320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Adapted from Hilton (1995, Fig. 2)</a:t>
            </a:r>
          </a:p>
        </p:txBody>
      </p:sp>
      <p:sp>
        <p:nvSpPr>
          <p:cNvPr id="154629" name="Rectangle 1"/>
          <p:cNvSpPr>
            <a:spLocks noChangeArrowheads="1"/>
          </p:cNvSpPr>
          <p:nvPr/>
        </p:nvSpPr>
        <p:spPr bwMode="auto">
          <a:xfrm>
            <a:off x="5435600" y="1989138"/>
            <a:ext cx="3384550" cy="286226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t>The great snare of the psychologist is the confusion  of his own standpoint with that of the mental fact about which he is making his report. I shall hereafter call this the ‘psychologist’s fallacy’ par excellence.”</a:t>
            </a:r>
          </a:p>
          <a:p>
            <a:pPr>
              <a:spcBef>
                <a:spcPct val="0"/>
              </a:spcBef>
              <a:buFontTx/>
              <a:buNone/>
            </a:pPr>
            <a:r>
              <a:rPr lang="en-GB" altLang="en-US" sz="1800"/>
              <a:t>(William James, as quoted in Mandel, 2014, p. 1196).</a:t>
            </a:r>
          </a:p>
        </p:txBody>
      </p:sp>
    </p:spTree>
    <p:extLst>
      <p:ext uri="{BB962C8B-B14F-4D97-AF65-F5344CB8AC3E}">
        <p14:creationId xmlns:p14="http://schemas.microsoft.com/office/powerpoint/2010/main" val="4000750807"/>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179388" y="0"/>
            <a:ext cx="7416800" cy="981075"/>
          </a:xfrm>
        </p:spPr>
        <p:txBody>
          <a:bodyPr/>
          <a:lstStyle/>
          <a:p>
            <a:r>
              <a:rPr lang="en-GB" altLang="en-US">
                <a:solidFill>
                  <a:schemeClr val="bg1"/>
                </a:solidFill>
              </a:rPr>
              <a:t>References</a:t>
            </a:r>
          </a:p>
        </p:txBody>
      </p:sp>
      <p:sp>
        <p:nvSpPr>
          <p:cNvPr id="155651" name="Content Placeholder 2"/>
          <p:cNvSpPr>
            <a:spLocks noGrp="1"/>
          </p:cNvSpPr>
          <p:nvPr>
            <p:ph idx="1"/>
          </p:nvPr>
        </p:nvSpPr>
        <p:spPr>
          <a:xfrm>
            <a:off x="323528" y="981075"/>
            <a:ext cx="8489950" cy="5545162"/>
          </a:xfrm>
        </p:spPr>
        <p:txBody>
          <a:bodyPr/>
          <a:lstStyle/>
          <a:p>
            <a:r>
              <a:rPr lang="en-GB" altLang="en-US" sz="1600" dirty="0" smtClean="0"/>
              <a:t>Christensen, L. (1977). The negative subject: Myth, reality, or a prior experimental experience effect? </a:t>
            </a:r>
            <a:r>
              <a:rPr lang="en-GB" altLang="en-US" sz="1600" i="1" dirty="0" smtClean="0"/>
              <a:t>Journal of Personality and Social Psychology, 35, </a:t>
            </a:r>
            <a:r>
              <a:rPr lang="en-GB" altLang="en-US" sz="1600" dirty="0" smtClean="0"/>
              <a:t>392-400.</a:t>
            </a:r>
          </a:p>
          <a:p>
            <a:r>
              <a:rPr lang="en-GB" altLang="en-US" sz="1600" dirty="0" smtClean="0"/>
              <a:t>Harris</a:t>
            </a:r>
            <a:r>
              <a:rPr lang="en-GB" altLang="en-US" sz="1600" dirty="0"/>
              <a:t>, A. J. L., Corner, A., &amp; Hahn, U. (2013). James is polite and punctual (and useless): A Bayesian formalisation of faint praise. </a:t>
            </a:r>
            <a:r>
              <a:rPr lang="en-GB" altLang="en-US" sz="1600" i="1" dirty="0"/>
              <a:t>Thinking &amp; Reasoning, 19, </a:t>
            </a:r>
            <a:r>
              <a:rPr lang="en-GB" altLang="en-US" sz="1600" dirty="0"/>
              <a:t>414-429.</a:t>
            </a:r>
          </a:p>
          <a:p>
            <a:r>
              <a:rPr lang="en-GB" altLang="en-US" sz="1600" dirty="0"/>
              <a:t>Hilton, D. J. (1995). The social context of reasoning: Conversational inference and rational judgment. </a:t>
            </a:r>
            <a:r>
              <a:rPr lang="en-GB" altLang="en-US" sz="1600" i="1" dirty="0"/>
              <a:t>Psychological Bulletin, 118,  </a:t>
            </a:r>
            <a:r>
              <a:rPr lang="en-GB" altLang="en-US" sz="1600" dirty="0"/>
              <a:t>248-271</a:t>
            </a:r>
            <a:r>
              <a:rPr lang="en-GB" altLang="en-US" sz="1600" dirty="0" smtClean="0"/>
              <a:t>.</a:t>
            </a:r>
          </a:p>
          <a:p>
            <a:r>
              <a:rPr lang="en-GB" altLang="en-US" sz="1600" dirty="0" smtClean="0"/>
              <a:t>Kidd, C., </a:t>
            </a:r>
            <a:r>
              <a:rPr lang="en-GB" altLang="en-US" sz="1600" dirty="0" err="1" smtClean="0"/>
              <a:t>Palmeri</a:t>
            </a:r>
            <a:r>
              <a:rPr lang="en-GB" altLang="en-US" sz="1600" dirty="0" smtClean="0"/>
              <a:t>, H., &amp; </a:t>
            </a:r>
            <a:r>
              <a:rPr lang="en-GB" altLang="en-US" sz="1600" dirty="0" err="1" smtClean="0"/>
              <a:t>Aslin</a:t>
            </a:r>
            <a:r>
              <a:rPr lang="en-GB" altLang="en-US" sz="1600" dirty="0" smtClean="0"/>
              <a:t>, ,R. N. (2013). Rational snacking: Young children’s decision-making on the marshmallow task is moderated by beliefs about environmental reliability. </a:t>
            </a:r>
            <a:r>
              <a:rPr lang="en-GB" altLang="en-US" sz="1600" i="1" dirty="0" smtClean="0"/>
              <a:t>Cognition, 126, </a:t>
            </a:r>
            <a:r>
              <a:rPr lang="en-GB" altLang="en-US" sz="1600" dirty="0" smtClean="0"/>
              <a:t>109-114.</a:t>
            </a:r>
            <a:endParaRPr lang="en-GB" altLang="en-US" sz="1600" dirty="0"/>
          </a:p>
          <a:p>
            <a:r>
              <a:rPr lang="en-GB" altLang="en-US" sz="1600" dirty="0"/>
              <a:t>Lee, C. J. (2006). </a:t>
            </a:r>
            <a:r>
              <a:rPr lang="en-GB" altLang="en-US" sz="1600" dirty="0" err="1"/>
              <a:t>Gricean</a:t>
            </a:r>
            <a:r>
              <a:rPr lang="en-GB" altLang="en-US" sz="1600" dirty="0"/>
              <a:t> charity; The </a:t>
            </a:r>
            <a:r>
              <a:rPr lang="en-GB" altLang="en-US" sz="1600" dirty="0" err="1"/>
              <a:t>Gricean</a:t>
            </a:r>
            <a:r>
              <a:rPr lang="en-GB" altLang="en-US" sz="1600" dirty="0"/>
              <a:t> turn in psychology. </a:t>
            </a:r>
            <a:r>
              <a:rPr lang="en-GB" altLang="en-US" sz="1600" i="1" dirty="0"/>
              <a:t>Philosophy of the Social Sciences, 36, </a:t>
            </a:r>
            <a:r>
              <a:rPr lang="en-GB" altLang="en-US" sz="1600" dirty="0"/>
              <a:t>193-218.</a:t>
            </a:r>
          </a:p>
          <a:p>
            <a:r>
              <a:rPr lang="en-GB" altLang="en-US" sz="1600" dirty="0"/>
              <a:t>Mandel, D. R. (2014). Do framing effects reveal irrational choice? </a:t>
            </a:r>
            <a:r>
              <a:rPr lang="en-GB" altLang="en-US" sz="1600" i="1" dirty="0"/>
              <a:t>Journal of Experimental Psychology: General, 143</a:t>
            </a:r>
            <a:r>
              <a:rPr lang="en-GB" altLang="en-US" sz="1600" dirty="0"/>
              <a:t>, 1185-1198.</a:t>
            </a:r>
          </a:p>
          <a:p>
            <a:r>
              <a:rPr lang="en-GB" altLang="en-US" sz="1600" dirty="0"/>
              <a:t>McKenzie, C. R. M. (2004). Framing effects in inference tasks – and why they are normatively defensible. </a:t>
            </a:r>
            <a:r>
              <a:rPr lang="en-GB" altLang="en-US" sz="1600" i="1" dirty="0"/>
              <a:t>Memory &amp; Cognition, 32, </a:t>
            </a:r>
            <a:r>
              <a:rPr lang="en-GB" altLang="en-US" sz="1600" dirty="0"/>
              <a:t>874-855</a:t>
            </a:r>
            <a:r>
              <a:rPr lang="en-GB" altLang="en-US" sz="1600" dirty="0" smtClean="0"/>
              <a:t>.</a:t>
            </a:r>
          </a:p>
          <a:p>
            <a:r>
              <a:rPr lang="en-GB" altLang="en-US" sz="1600" dirty="0" smtClean="0"/>
              <a:t>McKenzie, C. R. M., </a:t>
            </a:r>
            <a:r>
              <a:rPr lang="en-GB" altLang="en-US" sz="1600" dirty="0" err="1" smtClean="0"/>
              <a:t>Wixted</a:t>
            </a:r>
            <a:r>
              <a:rPr lang="en-GB" altLang="en-US" sz="1600" dirty="0" smtClean="0"/>
              <a:t>, J. T., &amp; Noelle, D. C. (2004). Explaining purportedly irrational </a:t>
            </a:r>
            <a:r>
              <a:rPr lang="en-GB" altLang="en-US" sz="1600" dirty="0" err="1" smtClean="0"/>
              <a:t>behavior</a:t>
            </a:r>
            <a:r>
              <a:rPr lang="en-GB" altLang="en-US" sz="1600" dirty="0" smtClean="0"/>
              <a:t> by </a:t>
            </a:r>
            <a:r>
              <a:rPr lang="en-GB" altLang="en-US" sz="1600" dirty="0" err="1" smtClean="0"/>
              <a:t>modeling</a:t>
            </a:r>
            <a:r>
              <a:rPr lang="en-GB" altLang="en-US" sz="1600" dirty="0" smtClean="0"/>
              <a:t> </a:t>
            </a:r>
            <a:r>
              <a:rPr lang="en-GB" altLang="en-US" sz="1600" dirty="0" err="1" smtClean="0"/>
              <a:t>skepticism</a:t>
            </a:r>
            <a:r>
              <a:rPr lang="en-GB" altLang="en-US" sz="1600" dirty="0" smtClean="0"/>
              <a:t> in task parameters: An example examining confidence in forced-choice tasks. </a:t>
            </a:r>
            <a:r>
              <a:rPr lang="en-GB" altLang="en-US" sz="1600" i="1" dirty="0" smtClean="0"/>
              <a:t>Journal of Experimental Psychology: Learning, Memory &amp; Cognition, 30, </a:t>
            </a:r>
            <a:r>
              <a:rPr lang="en-GB" altLang="en-US" sz="1600" dirty="0" smtClean="0"/>
              <a:t>947-959.  </a:t>
            </a:r>
            <a:endParaRPr lang="en-GB" altLang="en-US" sz="1600" dirty="0"/>
          </a:p>
          <a:p>
            <a:r>
              <a:rPr lang="en-GB" altLang="en-US" sz="1600" dirty="0" smtClean="0"/>
              <a:t>Sher</a:t>
            </a:r>
            <a:r>
              <a:rPr lang="en-GB" altLang="en-US" sz="1600" dirty="0"/>
              <a:t>, S., &amp; McKenzie, C. R. M. (2006). Information leakage from logically equivalent frames. </a:t>
            </a:r>
            <a:r>
              <a:rPr lang="en-GB" altLang="en-US" sz="1600" i="1" dirty="0"/>
              <a:t>Cognition, 101,  </a:t>
            </a:r>
            <a:r>
              <a:rPr lang="en-GB" altLang="en-US" sz="1600" dirty="0"/>
              <a:t>467-494</a:t>
            </a:r>
            <a:r>
              <a:rPr lang="en-GB" altLang="en-US" sz="1600" dirty="0" smtClean="0"/>
              <a:t>.</a:t>
            </a:r>
            <a:endParaRPr lang="en-GB"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7596188" cy="981075"/>
          </a:xfrm>
        </p:spPr>
        <p:txBody>
          <a:bodyPr/>
          <a:lstStyle/>
          <a:p>
            <a:r>
              <a:rPr lang="en-GB" altLang="en-US">
                <a:solidFill>
                  <a:schemeClr val="bg1"/>
                </a:solidFill>
              </a:rPr>
              <a:t>Reference letters</a:t>
            </a:r>
          </a:p>
        </p:txBody>
      </p:sp>
      <p:sp>
        <p:nvSpPr>
          <p:cNvPr id="3" name="Content Placeholder 2"/>
          <p:cNvSpPr>
            <a:spLocks noGrp="1"/>
          </p:cNvSpPr>
          <p:nvPr>
            <p:ph idx="1"/>
          </p:nvPr>
        </p:nvSpPr>
        <p:spPr>
          <a:xfrm>
            <a:off x="330200" y="981075"/>
            <a:ext cx="8489950" cy="5184775"/>
          </a:xfrm>
        </p:spPr>
        <p:txBody>
          <a:bodyPr/>
          <a:lstStyle/>
          <a:p>
            <a:pPr>
              <a:defRPr/>
            </a:pPr>
            <a:r>
              <a:rPr lang="en-GB" sz="2000" dirty="0" smtClean="0"/>
              <a:t>James is applying to read mathematics at university</a:t>
            </a:r>
          </a:p>
          <a:p>
            <a:pPr>
              <a:defRPr/>
            </a:pPr>
            <a:endParaRPr lang="en-GB" sz="2000" dirty="0" smtClean="0"/>
          </a:p>
          <a:p>
            <a:pPr>
              <a:defRPr/>
            </a:pPr>
            <a:r>
              <a:rPr lang="en-GB" sz="2000" dirty="0" smtClean="0"/>
              <a:t>James’  maths teacher: “</a:t>
            </a:r>
            <a:r>
              <a:rPr lang="en-GB" sz="2000" i="1" dirty="0" smtClean="0"/>
              <a:t>James is always punctual and polite.”</a:t>
            </a:r>
          </a:p>
          <a:p>
            <a:pPr>
              <a:defRPr/>
            </a:pPr>
            <a:endParaRPr lang="en-GB" i="1" dirty="0" smtClean="0"/>
          </a:p>
          <a:p>
            <a:pPr marL="0" indent="0">
              <a:buFontTx/>
              <a:buNone/>
              <a:defRPr/>
            </a:pPr>
            <a:r>
              <a:rPr lang="en-GB" sz="2400" dirty="0" smtClean="0"/>
              <a:t>?</a:t>
            </a:r>
            <a:endParaRPr lang="en-GB" sz="2400" dirty="0"/>
          </a:p>
          <a:p>
            <a:pPr>
              <a:defRPr/>
            </a:pPr>
            <a:endParaRPr lang="en-GB" dirty="0"/>
          </a:p>
          <a:p>
            <a:pPr>
              <a:defRPr/>
            </a:pPr>
            <a:r>
              <a:rPr lang="en-GB" sz="2000" i="1" dirty="0" smtClean="0"/>
              <a:t>Quantity</a:t>
            </a:r>
          </a:p>
          <a:p>
            <a:pPr lvl="1">
              <a:defRPr/>
            </a:pPr>
            <a:r>
              <a:rPr lang="en-GB" sz="1600" dirty="0" smtClean="0"/>
              <a:t>Make your contribution as informative as required</a:t>
            </a:r>
          </a:p>
          <a:p>
            <a:pPr marL="457200" lvl="1" indent="0">
              <a:buFontTx/>
              <a:buNone/>
              <a:defRPr/>
            </a:pPr>
            <a:endParaRPr lang="en-GB" sz="1600" dirty="0" smtClean="0"/>
          </a:p>
          <a:p>
            <a:pPr lvl="1">
              <a:defRPr/>
            </a:pPr>
            <a:endParaRPr lang="en-GB" sz="1600" i="1" dirty="0"/>
          </a:p>
          <a:p>
            <a:pPr>
              <a:defRPr/>
            </a:pPr>
            <a:r>
              <a:rPr lang="en-GB" sz="2000" dirty="0" smtClean="0"/>
              <a:t>Under the assumption of a cooperative speaker who has access to more information about James, and is motivated to include it (in this context!),  inference is that the referee is trying to communicate information without writing it down.</a:t>
            </a:r>
            <a:endParaRPr lang="en-GB" sz="2000" i="1" dirty="0" smtClean="0"/>
          </a:p>
          <a:p>
            <a:pPr>
              <a:defRPr/>
            </a:pPr>
            <a:endParaRPr lang="en-GB" dirty="0"/>
          </a:p>
        </p:txBody>
      </p:sp>
      <p:sp>
        <p:nvSpPr>
          <p:cNvPr id="4" name="TextBox 3"/>
          <p:cNvSpPr txBox="1">
            <a:spLocks noChangeArrowheads="1"/>
          </p:cNvSpPr>
          <p:nvPr/>
        </p:nvSpPr>
        <p:spPr bwMode="auto">
          <a:xfrm>
            <a:off x="6227763" y="3490913"/>
            <a:ext cx="360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48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7596188" cy="981075"/>
          </a:xfrm>
        </p:spPr>
        <p:txBody>
          <a:bodyPr/>
          <a:lstStyle/>
          <a:p>
            <a:pPr eaLnBrk="1" hangingPunct="1"/>
            <a:r>
              <a:rPr lang="en-GB" altLang="en-US">
                <a:solidFill>
                  <a:schemeClr val="bg1"/>
                </a:solidFill>
              </a:rPr>
              <a:t>Consider…</a:t>
            </a:r>
          </a:p>
        </p:txBody>
      </p:sp>
      <p:sp>
        <p:nvSpPr>
          <p:cNvPr id="23555" name="Rectangle 3"/>
          <p:cNvSpPr>
            <a:spLocks noGrp="1" noChangeArrowheads="1"/>
          </p:cNvSpPr>
          <p:nvPr>
            <p:ph type="body" idx="1"/>
          </p:nvPr>
        </p:nvSpPr>
        <p:spPr>
          <a:xfrm>
            <a:off x="330200" y="981075"/>
            <a:ext cx="8489950" cy="5184775"/>
          </a:xfrm>
        </p:spPr>
        <p:txBody>
          <a:bodyPr/>
          <a:lstStyle/>
          <a:p>
            <a:pPr eaLnBrk="1" hangingPunct="1"/>
            <a:r>
              <a:rPr lang="en-GB" altLang="en-US" sz="2400"/>
              <a:t>What if the reference had been written by James’ </a:t>
            </a:r>
            <a:r>
              <a:rPr lang="en-GB" altLang="en-US" sz="2400" b="1"/>
              <a:t>tutor</a:t>
            </a:r>
            <a:r>
              <a:rPr lang="en-GB" altLang="en-US" sz="2400"/>
              <a:t> who only sees James </a:t>
            </a:r>
            <a:r>
              <a:rPr lang="en-GB" altLang="en-US" sz="2400" b="1"/>
              <a:t>once a term</a:t>
            </a:r>
            <a:r>
              <a:rPr lang="en-GB" altLang="en-US" sz="2400"/>
              <a:t> to discuss any problems he has?</a:t>
            </a:r>
          </a:p>
          <a:p>
            <a:pPr eaLnBrk="1" hangingPunct="1"/>
            <a:endParaRPr lang="en-GB" altLang="en-US" sz="2400"/>
          </a:p>
          <a:p>
            <a:pPr eaLnBrk="1" hangingPunct="1"/>
            <a:r>
              <a:rPr lang="en-GB" altLang="en-US" sz="2400"/>
              <a:t>Under the assumption of a cooperative speaker </a:t>
            </a:r>
            <a:r>
              <a:rPr lang="en-GB" altLang="en-US" sz="2400">
                <a:solidFill>
                  <a:srgbClr val="FF0000"/>
                </a:solidFill>
              </a:rPr>
              <a:t>who has access to more information about James</a:t>
            </a:r>
            <a:r>
              <a:rPr lang="en-GB" altLang="en-US" sz="2400"/>
              <a:t>, and is motivated to include it (in this context!),  inference is that the referee is trying to communicate information without writing it down.</a:t>
            </a:r>
          </a:p>
          <a:p>
            <a:pPr eaLnBrk="1" hangingPunct="1"/>
            <a:endParaRPr lang="en-GB" altLang="en-US" sz="2400" i="1"/>
          </a:p>
          <a:p>
            <a:pPr eaLnBrk="1" hangingPunct="1"/>
            <a:r>
              <a:rPr lang="en-GB" altLang="en-US" sz="2400"/>
              <a:t>Participants’ inferences are sensitive to different potential attributions of the lack of additional information: </a:t>
            </a:r>
          </a:p>
          <a:p>
            <a:pPr eaLnBrk="1" hangingPunct="1"/>
            <a:endParaRPr lang="en-GB" altLang="en-US"/>
          </a:p>
          <a:p>
            <a:pPr eaLnBrk="1" hangingPunct="1"/>
            <a:endParaRPr lang="en-GB" altLang="en-US"/>
          </a:p>
          <a:p>
            <a:pPr eaLnBrk="1" hangingPunct="1"/>
            <a:endParaRPr lang="en-GB" altLang="en-US"/>
          </a:p>
          <a:p>
            <a:pPr eaLnBrk="1" hangingPunct="1">
              <a:buFontTx/>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330" name="Group 2"/>
          <p:cNvGraphicFramePr>
            <a:graphicFrameLocks noGrp="1"/>
          </p:cNvGraphicFramePr>
          <p:nvPr/>
        </p:nvGraphicFramePr>
        <p:xfrm>
          <a:off x="2124075" y="692150"/>
          <a:ext cx="4876800" cy="800100"/>
        </p:xfrm>
        <a:graphic>
          <a:graphicData uri="http://schemas.openxmlformats.org/drawingml/2006/table">
            <a:tbl>
              <a:tblPr/>
              <a:tblGrid>
                <a:gridCol w="4876800"/>
              </a:tblGrid>
              <a:tr h="800100">
                <a:tc>
                  <a:txBody>
                    <a:bodyPr/>
                    <a:lstStyle>
                      <a:lvl1pPr>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UCAS APPLICATION</a:t>
                      </a:r>
                      <a:endParaRPr kumimoji="0" lang="en-GB" altLang="en-US" sz="1000" b="0" i="0" u="none" strike="noStrike" cap="none" normalizeH="0" baseline="0">
                        <a:ln>
                          <a:noFill/>
                        </a:ln>
                        <a:solidFill>
                          <a:schemeClr val="tx1"/>
                        </a:solidFill>
                        <a:effectLst/>
                        <a:latin typeface="Times New Roman" charset="0"/>
                        <a:ea typeface="MS PGothic"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a:ln>
                            <a:noFill/>
                          </a:ln>
                          <a:solidFill>
                            <a:schemeClr val="tx1"/>
                          </a:solidFill>
                          <a:effectLst/>
                          <a:latin typeface="Times New Roman" charset="0"/>
                          <a:ea typeface="MS PGothic" charset="-128"/>
                          <a:cs typeface="Times New Roman" charset="0"/>
                        </a:rPr>
                        <a:t>Personal Details</a:t>
                      </a:r>
                      <a:endParaRPr kumimoji="0" lang="en-GB" altLang="en-US" sz="2400" b="0" i="0" u="none" strike="noStrike" cap="none" normalizeH="0" baseline="0">
                        <a:ln>
                          <a:noFill/>
                        </a:ln>
                        <a:solidFill>
                          <a:schemeClr val="tx1"/>
                        </a:solidFill>
                        <a:effectLst/>
                        <a:latin typeface="Times" charset="0"/>
                        <a:ea typeface="MS PGothic"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4" name="Rectangle 8"/>
          <p:cNvSpPr>
            <a:spLocks noChangeArrowheads="1"/>
          </p:cNvSpPr>
          <p:nvPr/>
        </p:nvSpPr>
        <p:spPr bwMode="auto">
          <a:xfrm>
            <a:off x="971550" y="1754188"/>
            <a:ext cx="7237413"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charset="0"/>
              </a:defRPr>
            </a:lvl1pPr>
            <a:lvl2pPr marL="37931725" indent="-37474525">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a:latin typeface="Times" charset="0"/>
                <a:ea typeface="MS PGothic" charset="-128"/>
                <a:cs typeface="Times New Roman" charset="0"/>
              </a:rPr>
              <a:t>Surname:				</a:t>
            </a:r>
            <a:r>
              <a:rPr lang="en-GB" altLang="en-US" sz="1400" i="1">
                <a:latin typeface="Times" charset="0"/>
                <a:ea typeface="MS PGothic" charset="-128"/>
                <a:cs typeface="Times New Roman" charset="0"/>
              </a:rPr>
              <a:t>Driver</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Forename(s):			</a:t>
            </a:r>
            <a:r>
              <a:rPr lang="en-GB" altLang="en-US" sz="1400" i="1">
                <a:latin typeface="Times" charset="0"/>
                <a:ea typeface="MS PGothic" charset="-128"/>
                <a:cs typeface="Times New Roman" charset="0"/>
              </a:rPr>
              <a:t>James Adrian</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Date of Birth:			</a:t>
            </a:r>
            <a:r>
              <a:rPr lang="en-GB" altLang="en-US" sz="1400" i="1">
                <a:latin typeface="Times" charset="0"/>
                <a:ea typeface="MS PGothic" charset="-128"/>
                <a:cs typeface="Times New Roman" charset="0"/>
              </a:rPr>
              <a:t>15/03/1988</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Address:				</a:t>
            </a:r>
            <a:r>
              <a:rPr lang="en-GB" altLang="en-US" sz="1400" i="1">
                <a:latin typeface="Times" charset="0"/>
                <a:ea typeface="MS PGothic" charset="-128"/>
                <a:cs typeface="Times New Roman" charset="0"/>
              </a:rPr>
              <a:t>22, Collins Rd,</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Sheffield,		</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S5 8EJ.</a:t>
            </a:r>
          </a:p>
          <a:p>
            <a:pPr eaLnBrk="1" hangingPunct="1">
              <a:spcBef>
                <a:spcPct val="0"/>
              </a:spcBef>
              <a:buFontTx/>
              <a:buNone/>
            </a:pP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Course Applied For:			</a:t>
            </a:r>
            <a:r>
              <a:rPr lang="en-GB" altLang="en-US" sz="1400" i="1">
                <a:latin typeface="Times" charset="0"/>
                <a:ea typeface="MS PGothic" charset="-128"/>
                <a:cs typeface="Times New Roman" charset="0"/>
              </a:rPr>
              <a:t>Mathematics</a:t>
            </a:r>
          </a:p>
          <a:p>
            <a:pPr eaLnBrk="1" hangingPunct="1">
              <a:spcBef>
                <a:spcPct val="0"/>
              </a:spcBef>
              <a:buFontTx/>
              <a:buNone/>
            </a:pP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Universities Applied To:			</a:t>
            </a:r>
            <a:r>
              <a:rPr lang="en-GB" altLang="en-US" sz="1400" i="1">
                <a:latin typeface="Times" charset="0"/>
                <a:ea typeface="MS PGothic" charset="-128"/>
                <a:cs typeface="Times New Roman" charset="0"/>
              </a:rPr>
              <a:t>Aberdeen</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Birmingham</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Leeds</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Newcastle</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i="1">
                <a:latin typeface="Times" charset="0"/>
                <a:ea typeface="MS PGothic" charset="-128"/>
                <a:cs typeface="Times New Roman" charset="0"/>
              </a:rPr>
              <a:t>				Portsmouth</a:t>
            </a:r>
          </a:p>
          <a:p>
            <a:pPr eaLnBrk="1" hangingPunct="1">
              <a:spcBef>
                <a:spcPct val="0"/>
              </a:spcBef>
              <a:buFontTx/>
              <a:buNone/>
            </a:pP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GCSE results:			</a:t>
            </a:r>
            <a:r>
              <a:rPr lang="en-GB" altLang="en-US" sz="1400" i="1">
                <a:latin typeface="Times" charset="0"/>
                <a:ea typeface="MS PGothic" charset="-128"/>
                <a:cs typeface="Times New Roman" charset="0"/>
              </a:rPr>
              <a:t>2 A*s, 2 As, 4 Bs, 2 Cs </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a:latin typeface="Times" charset="0"/>
                <a:ea typeface="MS PGothic" charset="-128"/>
                <a:cs typeface="Times New Roman" charset="0"/>
              </a:rPr>
              <a:t>_____________________________________________________</a:t>
            </a:r>
            <a:endParaRPr lang="en-GB" altLang="en-US" sz="1100">
              <a:latin typeface="Times" charset="0"/>
              <a:ea typeface="MS PGothic" charset="-128"/>
              <a:cs typeface="Times New Roman" charset="0"/>
            </a:endParaRPr>
          </a:p>
          <a:p>
            <a:pPr eaLnBrk="1" hangingPunct="1">
              <a:spcBef>
                <a:spcPct val="0"/>
              </a:spcBef>
              <a:buFontTx/>
              <a:buNone/>
            </a:pPr>
            <a:r>
              <a:rPr lang="en-GB" altLang="en-US" sz="1400" b="1">
                <a:latin typeface="Times" charset="0"/>
                <a:ea typeface="MS PGothic" charset="-128"/>
                <a:cs typeface="Times New Roman" charset="0"/>
              </a:rPr>
              <a:t>Do you think James should be offered a place to read mathematics at Newcastle University? </a:t>
            </a:r>
            <a:r>
              <a:rPr lang="en-GB" altLang="en-US" sz="1400">
                <a:latin typeface="Times" charset="0"/>
                <a:ea typeface="MS PGothic" charset="-128"/>
                <a:cs typeface="Times New Roman" charset="0"/>
              </a:rPr>
              <a:t>Please circle a number on the scale below:</a:t>
            </a:r>
            <a:endParaRPr lang="en-GB" altLang="en-US" sz="1100">
              <a:latin typeface="Times" charset="0"/>
              <a:ea typeface="MS PGothic" charset="-128"/>
              <a:cs typeface="Times New Roman" charset="0"/>
            </a:endParaRPr>
          </a:p>
          <a:p>
            <a:pPr eaLnBrk="1" hangingPunct="1">
              <a:spcBef>
                <a:spcPct val="0"/>
              </a:spcBef>
              <a:buFontTx/>
              <a:buNone/>
            </a:pPr>
            <a:r>
              <a:rPr lang="en-GB" altLang="en-US" sz="1100">
                <a:latin typeface="Times" charset="0"/>
                <a:ea typeface="MS PGothic" charset="-128"/>
                <a:cs typeface="Times New Roman" charset="0"/>
              </a:rPr>
              <a:t>0   5   10   15   20   25   30   35   40   45   50   55   60   65   70   75   80   85   90   95   100      </a:t>
            </a:r>
          </a:p>
          <a:p>
            <a:pPr eaLnBrk="1" hangingPunct="1">
              <a:spcBef>
                <a:spcPct val="0"/>
              </a:spcBef>
              <a:buFontTx/>
              <a:buNone/>
            </a:pPr>
            <a:r>
              <a:rPr lang="en-GB" altLang="en-US" sz="1200">
                <a:latin typeface="Times" charset="0"/>
                <a:ea typeface="MS PGothic" charset="-128"/>
                <a:cs typeface="Times New Roman" charset="0"/>
              </a:rPr>
              <a:t>Never		       Undecided	                    Definitely</a:t>
            </a:r>
            <a:endParaRPr lang="en-GB" altLang="en-US" sz="2400">
              <a:latin typeface="Times" charset="0"/>
              <a:ea typeface="MS PGothic" charset="-128"/>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Lmidblue">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UCLmidblue</Template>
  <TotalTime>4426</TotalTime>
  <Words>4573</Words>
  <Application>Microsoft Office PowerPoint</Application>
  <PresentationFormat>On-screen Show (4:3)</PresentationFormat>
  <Paragraphs>641</Paragraphs>
  <Slides>66</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5" baseType="lpstr">
      <vt:lpstr>MS PGothic</vt:lpstr>
      <vt:lpstr>Arial</vt:lpstr>
      <vt:lpstr>Calibri</vt:lpstr>
      <vt:lpstr>Times</vt:lpstr>
      <vt:lpstr>Times New Roman</vt:lpstr>
      <vt:lpstr>Wingdings</vt:lpstr>
      <vt:lpstr>UCLmidblue</vt:lpstr>
      <vt:lpstr>Chart</vt:lpstr>
      <vt:lpstr>Equation</vt:lpstr>
      <vt:lpstr>Conversational pragmatics and their influences on the interpretation of experimental results</vt:lpstr>
      <vt:lpstr>PowerPoint Presentation</vt:lpstr>
      <vt:lpstr>Conversational pragmatics:  Beyond the literal utterance</vt:lpstr>
      <vt:lpstr>PowerPoint Presentation</vt:lpstr>
      <vt:lpstr>Grice (1975)</vt:lpstr>
      <vt:lpstr>Grice (1975)</vt:lpstr>
      <vt:lpstr>Reference letters</vt:lpstr>
      <vt:lpstr>Consider…</vt:lpstr>
      <vt:lpstr>PowerPoint Presentation</vt:lpstr>
      <vt:lpstr>PowerPoint Presentation</vt:lpstr>
      <vt:lpstr>PowerPoint Presentation</vt:lpstr>
      <vt:lpstr>Should James be admitted to Newcastle University?</vt:lpstr>
      <vt:lpstr>Conversational pragmatics and reasoning</vt:lpstr>
      <vt:lpstr>PowerPoint Presentation</vt:lpstr>
      <vt:lpstr>Gricean pragmatics in action</vt:lpstr>
      <vt:lpstr>Linda</vt:lpstr>
      <vt:lpstr>Linda</vt:lpstr>
      <vt:lpstr>Linda</vt:lpstr>
      <vt:lpstr>Preserving the maxim of quantity</vt:lpstr>
      <vt:lpstr>Asian Disease Problem (T&amp;K, 1981)</vt:lpstr>
      <vt:lpstr>Asian Disease Problem (T&amp;K, 1981)</vt:lpstr>
      <vt:lpstr>Asian Disease Problem (T&amp;K, 1981) </vt:lpstr>
      <vt:lpstr>Asian Disease Problem (T&amp;K, 1981)</vt:lpstr>
      <vt:lpstr>PowerPoint Presentation</vt:lpstr>
      <vt:lpstr>Asian Disease Problem (T&amp;K, 1981)</vt:lpstr>
      <vt:lpstr>Modified ADP (Mandel, 2001; 2014)</vt:lpstr>
      <vt:lpstr>Modified ADP (Mandel, 2001; 2014)</vt:lpstr>
      <vt:lpstr>Modified ADP (Mandel, 2001; 2014)</vt:lpstr>
      <vt:lpstr>Mandel (2014, JEP:G)</vt:lpstr>
      <vt:lpstr>Conjunction fallacy &amp; risky choice framing</vt:lpstr>
      <vt:lpstr>PowerPoint Presentation</vt:lpstr>
      <vt:lpstr>Attribute framing &amp; informational leakage</vt:lpstr>
      <vt:lpstr>Attribute framing &amp; informational leakage</vt:lpstr>
      <vt:lpstr>Attribute framing &amp; informational leakage</vt:lpstr>
      <vt:lpstr>Tossing a fair coin</vt:lpstr>
      <vt:lpstr>Reference point information</vt:lpstr>
      <vt:lpstr>Attribute framing &amp; informational leakage</vt:lpstr>
      <vt:lpstr>Implicit recommendations</vt:lpstr>
      <vt:lpstr>Hiring a team?</vt:lpstr>
      <vt:lpstr>Research &amp; Development Funding</vt:lpstr>
      <vt:lpstr>Research &amp; Development Funding</vt:lpstr>
      <vt:lpstr>Research &amp; Development Funding</vt:lpstr>
      <vt:lpstr>Research &amp; Development Funding</vt:lpstr>
      <vt:lpstr>Research &amp; Development Funding</vt:lpstr>
      <vt:lpstr>Hiring a team?</vt:lpstr>
      <vt:lpstr>Rationality of valence-consistent shift</vt:lpstr>
      <vt:lpstr>PowerPoint Presentation</vt:lpstr>
      <vt:lpstr>PowerPoint Presentation</vt:lpstr>
      <vt:lpstr>The psychologist’s fallacy</vt:lpstr>
      <vt:lpstr>How to overcome?</vt:lpstr>
      <vt:lpstr>Grice (1975)</vt:lpstr>
      <vt:lpstr>Two effects</vt:lpstr>
      <vt:lpstr>Negative subject (‘screw you’) effect (Christensen, 1977, JPSP)</vt:lpstr>
      <vt:lpstr>Skeptical subject</vt:lpstr>
      <vt:lpstr>Skeptical subject</vt:lpstr>
      <vt:lpstr>Conversational pragmatics and experimentation</vt:lpstr>
      <vt:lpstr>PowerPoint Presentation</vt:lpstr>
      <vt:lpstr>PowerPoint Presentation</vt:lpstr>
      <vt:lpstr>PowerPoint Presentation</vt:lpstr>
      <vt:lpstr>PowerPoint Presentation</vt:lpstr>
      <vt:lpstr>PowerPoint Presentation</vt:lpstr>
      <vt:lpstr>PowerPoint Presentation</vt:lpstr>
      <vt:lpstr>Conversational pragmatics and experimentation</vt:lpstr>
      <vt:lpstr>PowerPoint Presentation</vt:lpstr>
      <vt:lpstr>The psychologist’s fallacy</vt:lpstr>
      <vt:lpstr>References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PaLS</dc:creator>
  <cp:lastModifiedBy>Adam Harris</cp:lastModifiedBy>
  <cp:revision>435</cp:revision>
  <dcterms:created xsi:type="dcterms:W3CDTF">2011-05-04T13:22:14Z</dcterms:created>
  <dcterms:modified xsi:type="dcterms:W3CDTF">2017-09-28T12:54:27Z</dcterms:modified>
</cp:coreProperties>
</file>